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303" r:id="rId2"/>
    <p:sldId id="318" r:id="rId3"/>
    <p:sldId id="339" r:id="rId4"/>
    <p:sldId id="340" r:id="rId5"/>
    <p:sldId id="341" r:id="rId6"/>
    <p:sldId id="342" r:id="rId7"/>
    <p:sldId id="343" r:id="rId8"/>
    <p:sldId id="332" r:id="rId9"/>
    <p:sldId id="345" r:id="rId10"/>
    <p:sldId id="344" r:id="rId11"/>
    <p:sldId id="756" r:id="rId12"/>
    <p:sldId id="346" r:id="rId13"/>
    <p:sldId id="347" r:id="rId14"/>
    <p:sldId id="348" r:id="rId15"/>
    <p:sldId id="349" r:id="rId16"/>
    <p:sldId id="350" r:id="rId17"/>
    <p:sldId id="352" r:id="rId18"/>
    <p:sldId id="351" r:id="rId19"/>
    <p:sldId id="353" r:id="rId20"/>
    <p:sldId id="354" r:id="rId21"/>
    <p:sldId id="355" r:id="rId22"/>
    <p:sldId id="356" r:id="rId23"/>
    <p:sldId id="357" r:id="rId24"/>
    <p:sldId id="358" r:id="rId25"/>
    <p:sldId id="359" r:id="rId26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6121"/>
    <a:srgbClr val="EF89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0849" y="0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5558C-8B6D-46FA-BFD8-F3517E6955D0}" type="datetimeFigureOut">
              <a:rPr lang="en-US" smtClean="0"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0849" y="6658555"/>
            <a:ext cx="4003136" cy="3518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81F235-5C25-42CE-BB0F-A4AF5C5510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5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0849" y="0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4A1F84-9AB5-4488-B4A5-A109C9BA3F76}" type="datetimeFigureOut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6543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4444" y="3330482"/>
            <a:ext cx="7387187" cy="315456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0849" y="6658555"/>
            <a:ext cx="4003136" cy="35064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AC1AEA-586B-49F2-9424-8431D83906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87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54243" indent="-290093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60374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24523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88672" indent="-232075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52822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301697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81121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945270" indent="-23207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D876F62C-0467-4EF4-AD7B-19598A2F0E01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84828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Lucida Grande" pitchFamily="1" charset="0"/>
              <a:ea typeface="Geneva" pitchFamily="1" charset="-128"/>
            </a:endParaRPr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Grande" pitchFamily="1" charset="0"/>
                <a:ea typeface="Geneva" pitchFamily="1" charset="-128"/>
              </a:defRPr>
            </a:lvl9pPr>
          </a:lstStyle>
          <a:p>
            <a:fld id="{F1958ADA-060D-4B2F-A356-2038AC40A0F7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05588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0"/>
            <a:ext cx="7772400" cy="23622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762000"/>
          </a:xfrm>
        </p:spPr>
        <p:txBody>
          <a:bodyPr/>
          <a:lstStyle>
            <a:lvl1pPr marL="0" indent="0" algn="ctr">
              <a:buNone/>
              <a:defRPr>
                <a:solidFill>
                  <a:srgbClr val="F1612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D4C8A-EC4F-4CDB-BD8D-57BF0B873EDF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26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52400"/>
            <a:ext cx="2209800" cy="201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3268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ED49B-AE87-4B56-B058-A6F8502FD24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892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27AD0-7D94-4AA9-A458-2235480340D6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13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15863" cy="1143000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648200"/>
          </a:xfrm>
        </p:spPr>
        <p:txBody>
          <a:bodyPr/>
          <a:lstStyle>
            <a:lvl1pPr marL="0" indent="0">
              <a:buNone/>
              <a:defRPr>
                <a:solidFill>
                  <a:srgbClr val="002060"/>
                </a:solidFill>
              </a:defRPr>
            </a:lvl1pPr>
            <a:lvl2pPr marL="457200" indent="0">
              <a:buFont typeface="Arial" panose="020B0604020202020204" pitchFamily="34" charset="0"/>
              <a:buNone/>
              <a:defRPr>
                <a:solidFill>
                  <a:srgbClr val="F16121"/>
                </a:solidFill>
              </a:defRPr>
            </a:lvl2pPr>
            <a:lvl3pPr marL="914400" indent="0">
              <a:buNone/>
              <a:defRPr/>
            </a:lvl3pPr>
            <a:lvl4pPr marL="1371600" indent="0">
              <a:buNone/>
              <a:defRPr>
                <a:solidFill>
                  <a:srgbClr val="002060"/>
                </a:solidFill>
              </a:defRPr>
            </a:lvl4pPr>
            <a:lvl5pPr marL="1828800" indent="0">
              <a:buNone/>
              <a:defRPr>
                <a:solidFill>
                  <a:srgbClr val="F1612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0A8D8-3930-44FE-8B25-836FDDF2C130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 descr="http://www.auburn.edu/student_info/turkish_student_org/sites/turkish.localhost/files/images/auburn_university_logo0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304800"/>
            <a:ext cx="1251649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0866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B2A5B-324B-42CB-B5A1-18A2753A9DBC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466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A7B063-1E03-4A51-A5D5-5C03B2BAB223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77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6C0A8-4F2D-4543-A86D-CFA8BE4D0781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48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04C33-20E9-4341-8394-8E60B8B233AB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94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BEEE-1B16-49D2-A260-DB1B091C121E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668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0750D-AB7C-463E-AC35-2C963F687880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3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8E40E-7C6C-4DF9-BF13-CCAD923FCAA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STAT 2010 - Bubb, 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52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E53AA-AA87-4BAF-A09B-47EA33DB2C54}" type="datetime1">
              <a:rPr lang="en-US" smtClean="0"/>
              <a:pPr/>
              <a:t>8/31/2022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STAT 2010 - Bubb, 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B5750-90CA-4488-ADCB-2BF6569AB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40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Getting to Know Your Variables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Internal Consistency 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Do the same people give similar responses across multiple items?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Whole instrument or parts of an instrument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Common measures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Split-half reliability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rgbClr val="E87511"/>
                </a:solidFill>
              </a:rPr>
              <a:t>Kuder</a:t>
            </a:r>
            <a:r>
              <a:rPr lang="en-US" dirty="0">
                <a:solidFill>
                  <a:srgbClr val="E87511"/>
                </a:solidFill>
              </a:rPr>
              <a:t>-Richardson (KR-20)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 err="1">
                <a:solidFill>
                  <a:srgbClr val="E87511"/>
                </a:solidFill>
              </a:rPr>
              <a:t>Cronbach’s</a:t>
            </a:r>
            <a:r>
              <a:rPr lang="en-US" dirty="0">
                <a:solidFill>
                  <a:srgbClr val="E87511"/>
                </a:solidFill>
              </a:rPr>
              <a:t> alpha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28600"/>
            <a:ext cx="7848600" cy="914400"/>
          </a:xfrm>
        </p:spPr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Example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228600" y="1447800"/>
            <a:ext cx="8763000" cy="571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rgbClr val="F1612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Q1: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It pleases me when I see how others disobey social norms and obligations</a:t>
            </a:r>
            <a:endParaRPr lang="en-US" altLang="en-US" sz="3000" i="1" baseline="30000" dirty="0">
              <a:solidFill>
                <a:srgbClr val="E87511"/>
              </a:solidFill>
              <a:sym typeface="Symbol" pitchFamily="18" charset="2"/>
            </a:endParaRP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Q2: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When I am pushed to do something, I often tell myself, “For sure, I won't do it”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Q3: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 get annoyed when someone else is put up as an example for me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Q4: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Suggestions and advice often make me do the opposite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Q5: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 get very irritated when someone tries to interfere with my freedom to make decisions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Q6: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Often I lose enthusiasm for doing something just because others expect me to do it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Q7: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It makes me angry when someone points out something that I already know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Q8: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To make free and independent decisions is more important to me than to most people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Q9: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When I get advice, I take it more as a demand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Q10: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The thought of being dependent on others is very unpleasant to me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Q11: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 seldom behave according to others' standards</a:t>
            </a:r>
          </a:p>
          <a:p>
            <a:pPr marL="914400" lvl="1" indent="-457200">
              <a:defRPr/>
            </a:pPr>
            <a:r>
              <a:rPr lang="en-US" altLang="en-US" sz="3000" dirty="0">
                <a:solidFill>
                  <a:schemeClr val="tx1"/>
                </a:solidFill>
                <a:sym typeface="Symbol" pitchFamily="18" charset="2"/>
              </a:rPr>
              <a:t>Q12: </a:t>
            </a:r>
            <a:r>
              <a:rPr lang="en-US" altLang="en-US" sz="3000" dirty="0">
                <a:solidFill>
                  <a:srgbClr val="E87511"/>
                </a:solidFill>
                <a:sym typeface="Symbol" pitchFamily="18" charset="2"/>
              </a:rPr>
              <a:t>I get a kick from contradicting others</a:t>
            </a:r>
          </a:p>
          <a:p>
            <a:pPr marL="914400" lvl="1" indent="-457200">
              <a:defRPr/>
            </a:pPr>
            <a:endParaRPr lang="en-US" sz="1300" dirty="0">
              <a:solidFill>
                <a:srgbClr val="E87511"/>
              </a:solidFill>
              <a:sym typeface="Symbol" pitchFamily="18" charset="2"/>
            </a:endParaRPr>
          </a:p>
          <a:p>
            <a:pPr marL="914400" lvl="1" indent="-457200" algn="ctr">
              <a:defRPr/>
            </a:pPr>
            <a:r>
              <a:rPr lang="en-US" sz="3000" dirty="0">
                <a:solidFill>
                  <a:schemeClr val="tx2"/>
                </a:solidFill>
                <a:sym typeface="Symbol" pitchFamily="18" charset="2"/>
              </a:rPr>
              <a:t>Measured on a 7 </a:t>
            </a:r>
            <a:r>
              <a:rPr lang="en-US" sz="3000" dirty="0" err="1">
                <a:solidFill>
                  <a:schemeClr val="tx2"/>
                </a:solidFill>
                <a:sym typeface="Symbol" pitchFamily="18" charset="2"/>
              </a:rPr>
              <a:t>pt</a:t>
            </a:r>
            <a:r>
              <a:rPr lang="en-US" sz="3000" dirty="0">
                <a:solidFill>
                  <a:schemeClr val="tx2"/>
                </a:solidFill>
                <a:sym typeface="Symbol" pitchFamily="18" charset="2"/>
              </a:rPr>
              <a:t> scale where 7 = strongly agree </a:t>
            </a:r>
            <a:endParaRPr lang="en-US" sz="3000" dirty="0">
              <a:solidFill>
                <a:schemeClr val="tx2"/>
              </a:solidFill>
            </a:endParaRPr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/>
          <a:p>
            <a:r>
              <a:rPr lang="en-US" dirty="0"/>
              <a:t>HDFS 7060 - </a:t>
            </a:r>
            <a:r>
              <a:rPr lang="en-US" dirty="0" err="1"/>
              <a:t>Bubb</a:t>
            </a:r>
            <a:r>
              <a:rPr lang="en-US" dirty="0"/>
              <a:t>, R.</a:t>
            </a:r>
          </a:p>
        </p:txBody>
      </p:sp>
    </p:spTree>
    <p:extLst>
      <p:ext uri="{BB962C8B-B14F-4D97-AF65-F5344CB8AC3E}">
        <p14:creationId xmlns:p14="http://schemas.microsoft.com/office/powerpoint/2010/main" val="296691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461"/>
    </mc:Choice>
    <mc:Fallback xmlns="">
      <p:transition spd="slow" advTm="94461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Split-Half 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Measures how well a set of items measure a construct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Higher correlations suggest a single, </a:t>
            </a:r>
            <a:r>
              <a:rPr lang="en-US" dirty="0" err="1">
                <a:solidFill>
                  <a:srgbClr val="E87511"/>
                </a:solidFill>
              </a:rPr>
              <a:t>uni</a:t>
            </a:r>
            <a:r>
              <a:rPr lang="en-US" dirty="0">
                <a:solidFill>
                  <a:srgbClr val="E87511"/>
                </a:solidFill>
              </a:rPr>
              <a:t>-dimensional construct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Number of items impact reliability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Use the Spearman-Brown correction to adjust for fewer items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How you split the instrument matters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KR-20 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Single-test given once to a group of individuals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Not affected by order of items on instrument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Calculates all possible orders of splitting the data and then takes an average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>
                <a:latin typeface="Helvetica" pitchFamily="34" charset="0"/>
                <a:cs typeface="Helvetica" pitchFamily="34" charset="0"/>
              </a:rPr>
              <a:t>Cronbach’s</a:t>
            </a:r>
            <a:r>
              <a:rPr lang="en-US" altLang="en-US" dirty="0">
                <a:latin typeface="Helvetica" pitchFamily="34" charset="0"/>
                <a:cs typeface="Helvetica" pitchFamily="34" charset="0"/>
              </a:rPr>
              <a:t> Alpha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Single-test given once to a group of individuals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Tests for </a:t>
            </a:r>
            <a:r>
              <a:rPr lang="en-US" dirty="0" err="1">
                <a:solidFill>
                  <a:srgbClr val="E87511"/>
                </a:solidFill>
              </a:rPr>
              <a:t>uni</a:t>
            </a:r>
            <a:r>
              <a:rPr lang="en-US" dirty="0">
                <a:solidFill>
                  <a:srgbClr val="E87511"/>
                </a:solidFill>
              </a:rPr>
              <a:t>-dimensionality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Gives the same results as KR-20, but more versatile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Also affected by the number of items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Always check average inter-item correlation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Inter-Rater 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Different raters measuring the same stimuli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Percent agreement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Pearson product moment correlation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Intra-class correlation</a:t>
            </a:r>
            <a:endParaRPr lang="en-US" sz="2000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Kendall’s coefficient of concordance</a:t>
            </a:r>
            <a:endParaRPr lang="en-US" sz="2000" dirty="0">
              <a:solidFill>
                <a:srgbClr val="E87511"/>
              </a:solidFill>
            </a:endParaRP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Equivalent Forms 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Similar responses to different forms of the same instrument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Standard Error of the Measurement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SEM is a range that estimates where the true score may fall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Estimated from data collected as a predicted score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Larger the SEM, the less reliable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Presented in raw score form, not standardized form</a:t>
            </a:r>
            <a:endParaRPr lang="en-US" sz="2000" dirty="0">
              <a:solidFill>
                <a:srgbClr val="E87511"/>
              </a:solidFill>
            </a:endParaRP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349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Keep in mind…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Multiple measures of reliability are preferred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Coefficients apply to data not the instruments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Reliability is not the only criteria to assess quality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9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Improving measurement quality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Select and revise items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Increase the number of “good” items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Lengthen item scales (increase variation)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Administer systematically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Time data collection appropriately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Use multiple raters or scorers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4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Types of Variables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How you measure matters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The type of variable you </a:t>
            </a:r>
            <a:r>
              <a:rPr lang="en-US" i="1" dirty="0">
                <a:solidFill>
                  <a:srgbClr val="113480"/>
                </a:solidFill>
              </a:rPr>
              <a:t>assume</a:t>
            </a:r>
            <a:r>
              <a:rPr lang="en-US" dirty="0">
                <a:solidFill>
                  <a:srgbClr val="113480"/>
                </a:solidFill>
              </a:rPr>
              <a:t> determines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mathematical operations and language you can use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type of statistical test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The graphs you should use</a:t>
            </a: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271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How accurate is the measurement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Accurate results suggest validity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Inaccurate results suggest a lack of validity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Reliability and validity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Data can be high in reliability but low in validity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But data high in validity by definition must be high in reliability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Reliability sets the upper bound for validity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806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Content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Degree to which measure covers related domains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Criterion-related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Degree to which a measure captures an outcome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Construct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Degree to which a measure represents a single-construct (</a:t>
            </a:r>
            <a:r>
              <a:rPr lang="en-US" dirty="0" err="1">
                <a:solidFill>
                  <a:srgbClr val="E87511"/>
                </a:solidFill>
              </a:rPr>
              <a:t>uni</a:t>
            </a:r>
            <a:r>
              <a:rPr lang="en-US" dirty="0">
                <a:solidFill>
                  <a:srgbClr val="E87511"/>
                </a:solidFill>
              </a:rPr>
              <a:t>-dimensional)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6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Content 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Experts review the content of the measure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What are the domains of the construct?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Are they proportionally represented?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However, can be subjective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60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Criterion-Related 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Two types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Predictive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Measure given prior to outcome (criterion)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Scores between the measure and outcome are correlated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Concurrent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Measure is compared to another established measure that predicts criterion</a:t>
            </a:r>
          </a:p>
          <a:p>
            <a:pPr lvl="2">
              <a:buFont typeface="Arial" pitchFamily="34" charset="0"/>
              <a:buChar char="•"/>
              <a:defRPr/>
            </a:pPr>
            <a:r>
              <a:rPr lang="en-US" dirty="0"/>
              <a:t>Scores between the two measures are correlated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91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Construct 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534400" cy="4648200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Three criteria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Have a strong relationship with similarly related (</a:t>
            </a:r>
            <a:r>
              <a:rPr lang="en-US" dirty="0">
                <a:solidFill>
                  <a:schemeClr val="tx1"/>
                </a:solidFill>
              </a:rPr>
              <a:t>convergent validity</a:t>
            </a:r>
            <a:r>
              <a:rPr lang="en-US" dirty="0">
                <a:solidFill>
                  <a:srgbClr val="E87511"/>
                </a:solidFill>
              </a:rPr>
              <a:t>) and a weak relationship with non-related measures (</a:t>
            </a:r>
            <a:r>
              <a:rPr lang="en-US" dirty="0">
                <a:solidFill>
                  <a:schemeClr val="tx1"/>
                </a:solidFill>
              </a:rPr>
              <a:t>discriminant/divergent validity</a:t>
            </a:r>
            <a:r>
              <a:rPr lang="en-US" dirty="0">
                <a:solidFill>
                  <a:srgbClr val="E87511"/>
                </a:solidFill>
              </a:rPr>
              <a:t>)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Differentiate between known groups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Measure a single construct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136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Validity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Keep in mind…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Reliability is necessary but not sufficient for validity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Validity is a characteristic of the data, not the measure itself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Validity involves subjective evaluation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Validity coefficients are </a:t>
            </a:r>
            <a:r>
              <a:rPr lang="en-US" i="1" dirty="0">
                <a:solidFill>
                  <a:srgbClr val="E87511"/>
                </a:solidFill>
              </a:rPr>
              <a:t>estimates</a:t>
            </a:r>
            <a:endParaRPr lang="en-US" dirty="0">
              <a:solidFill>
                <a:srgbClr val="E87511"/>
              </a:solidFill>
            </a:endParaRP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3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Types of Variables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610600" cy="4648200"/>
          </a:xfrm>
        </p:spPr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Continuous Variables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Ratio: multiple/divide, + / -, determine &lt; &gt;, categorize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Equal gradations between values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Has an absolute zero point (meaningful)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Interval: + / - , determine &lt; &gt;, categorize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Equal gradation between values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Zero point is not absolute</a:t>
            </a:r>
          </a:p>
          <a:p>
            <a:pPr lvl="1"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Ask what the zero point represents</a:t>
            </a:r>
          </a:p>
          <a:p>
            <a:pPr marL="1314450" lvl="2" indent="-457200">
              <a:buFont typeface="+mj-lt"/>
              <a:buAutoNum type="arabicPeriod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322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Types of Variables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Discrete Variables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Ordinal: determine &lt; &gt;; categorize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Rank orders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Gradation between values is may not be equal</a:t>
            </a:r>
          </a:p>
          <a:p>
            <a:pPr lvl="1"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Nominal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Categorical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No mathematical properties—values as placeholders</a:t>
            </a:r>
          </a:p>
          <a:p>
            <a:pPr lvl="1"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94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Types of Variables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Which variable do we prefer as researchers?</a:t>
            </a: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How are Likert-type response scales categorized?</a:t>
            </a: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Use discrete variables when they occur naturally</a:t>
            </a:r>
          </a:p>
          <a:p>
            <a:pPr>
              <a:buFont typeface="Arial" pitchFamily="34" charset="0"/>
              <a:buChar char="•"/>
              <a:defRPr/>
            </a:pPr>
            <a:endParaRPr lang="en-US" sz="1200" dirty="0">
              <a:solidFill>
                <a:srgbClr val="113480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Don’t dichotomize continuous variables </a:t>
            </a:r>
          </a:p>
          <a:p>
            <a:pPr marL="1314450" lvl="2" indent="-457200">
              <a:buFont typeface="+mj-lt"/>
              <a:buAutoNum type="arabicPeriod"/>
              <a:defRPr/>
            </a:pPr>
            <a:endParaRPr lang="en-US" dirty="0"/>
          </a:p>
          <a:p>
            <a:pPr lvl="1">
              <a:buFont typeface="Arial" pitchFamily="34" charset="0"/>
              <a:buChar char="•"/>
              <a:defRPr/>
            </a:pPr>
            <a:endParaRPr lang="en-US" dirty="0">
              <a:solidFill>
                <a:srgbClr val="E87511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214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752600"/>
            <a:ext cx="7848600" cy="2286000"/>
          </a:xfrm>
        </p:spPr>
        <p:txBody>
          <a:bodyPr/>
          <a:lstStyle/>
          <a:p>
            <a:pPr algn="ctr" eaLnBrk="1" hangingPunct="1"/>
            <a:r>
              <a:rPr lang="en-US" altLang="en-US" dirty="0">
                <a:latin typeface="Helvetica" pitchFamily="34" charset="0"/>
                <a:cs typeface="Helvetica" pitchFamily="34" charset="0"/>
              </a:rPr>
              <a:t>Reliability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09600" y="304800"/>
            <a:ext cx="5486400" cy="1143000"/>
          </a:xfr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>
                <a:solidFill>
                  <a:schemeClr val="bg1"/>
                </a:solidFill>
              </a:rPr>
              <a:t>Statistics for the Behavioral Sciences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28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7554"/>
    </mc:Choice>
    <mc:Fallback xmlns="">
      <p:transition spd="slow" advTm="37554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Reliability deals with consistency of values 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Consistent results suggest reliability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Inconsistent results suggest unreliability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Test-Retest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Consistency of response by the same individual on the same instrument (or parallel instruments)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Internal consistency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Consistency of individuals’ responses across items on the same instrument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Inter-rater agreement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Consistency of ratings on the same stimuli by different raters</a:t>
            </a: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Helvetica" pitchFamily="34" charset="0"/>
                <a:cs typeface="Helvetica" pitchFamily="34" charset="0"/>
              </a:rPr>
              <a:t>Test-Retest Reliability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113480"/>
                </a:solidFill>
              </a:rPr>
              <a:t>Do the same people give the same responses at different times?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Called the coefficient of stability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Measured with a correlation coefficient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As time between administration increases, stability decreases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High coefficients across longer time periods demonstrated better reliability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en-US" dirty="0">
                <a:solidFill>
                  <a:srgbClr val="E87511"/>
                </a:solidFill>
              </a:rPr>
              <a:t>Are you measuring a trait or a state?</a:t>
            </a:r>
          </a:p>
          <a:p>
            <a:pPr lvl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10014F"/>
              </a:solidFill>
            </a:endParaRPr>
          </a:p>
          <a:p>
            <a:pPr>
              <a:defRPr/>
            </a:pPr>
            <a:endParaRPr lang="en-US" sz="1200" dirty="0">
              <a:solidFill>
                <a:schemeClr val="tx2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HDFS 7050 - Bubb, R.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B5750-90CA-4488-ADCB-2BF6569ABA2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52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4892"/>
    </mc:Choice>
    <mc:Fallback xmlns="">
      <p:transition spd="slow" advTm="144892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2463</TotalTime>
  <Words>1148</Words>
  <Application>Microsoft Office PowerPoint</Application>
  <PresentationFormat>On-screen Show (4:3)</PresentationFormat>
  <Paragraphs>228</Paragraphs>
  <Slides>25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Helvetica</vt:lpstr>
      <vt:lpstr>Lucida Grande</vt:lpstr>
      <vt:lpstr>Office Theme</vt:lpstr>
      <vt:lpstr>Getting to Know Your Variables</vt:lpstr>
      <vt:lpstr>Types of Variables</vt:lpstr>
      <vt:lpstr>Types of Variables</vt:lpstr>
      <vt:lpstr>Types of Variables</vt:lpstr>
      <vt:lpstr>Types of Variables</vt:lpstr>
      <vt:lpstr>Reliability</vt:lpstr>
      <vt:lpstr>Reliability</vt:lpstr>
      <vt:lpstr>Reliability</vt:lpstr>
      <vt:lpstr>Test-Retest Reliability</vt:lpstr>
      <vt:lpstr>Internal Consistency Reliability</vt:lpstr>
      <vt:lpstr>Example</vt:lpstr>
      <vt:lpstr>Split-Half Reliability</vt:lpstr>
      <vt:lpstr>KR-20 Reliability</vt:lpstr>
      <vt:lpstr>Cronbach’s Alpha</vt:lpstr>
      <vt:lpstr>Inter-Rater Reliability</vt:lpstr>
      <vt:lpstr>Equivalent Forms Reliability</vt:lpstr>
      <vt:lpstr>Standard Error of the Measurement</vt:lpstr>
      <vt:lpstr>Reliability</vt:lpstr>
      <vt:lpstr>Reliability</vt:lpstr>
      <vt:lpstr>Validity</vt:lpstr>
      <vt:lpstr>Validity</vt:lpstr>
      <vt:lpstr>Content Validity</vt:lpstr>
      <vt:lpstr>Criterion-Related Validity</vt:lpstr>
      <vt:lpstr>Construct Validity</vt:lpstr>
      <vt:lpstr>Validity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Bubb</dc:creator>
  <cp:lastModifiedBy>Robert Bubb</cp:lastModifiedBy>
  <cp:revision>97</cp:revision>
  <cp:lastPrinted>2017-09-06T19:56:51Z</cp:lastPrinted>
  <dcterms:created xsi:type="dcterms:W3CDTF">2014-04-02T23:00:51Z</dcterms:created>
  <dcterms:modified xsi:type="dcterms:W3CDTF">2022-08-31T12:00:33Z</dcterms:modified>
</cp:coreProperties>
</file>