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53" r:id="rId2"/>
    <p:sldId id="558" r:id="rId3"/>
    <p:sldId id="559" r:id="rId4"/>
    <p:sldId id="560" r:id="rId5"/>
    <p:sldId id="561" r:id="rId6"/>
    <p:sldId id="563" r:id="rId7"/>
    <p:sldId id="564" r:id="rId8"/>
    <p:sldId id="573" r:id="rId9"/>
    <p:sldId id="574" r:id="rId10"/>
    <p:sldId id="572" r:id="rId11"/>
    <p:sldId id="579" r:id="rId12"/>
    <p:sldId id="576" r:id="rId13"/>
    <p:sldId id="575" r:id="rId1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923"/>
    <a:srgbClr val="E4E4E4"/>
    <a:srgbClr val="E0E0E0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1" autoAdjust="0"/>
  </p:normalViewPr>
  <p:slideViewPr>
    <p:cSldViewPr>
      <p:cViewPr varScale="1">
        <p:scale>
          <a:sx n="92" d="100"/>
          <a:sy n="92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530E-2D4C-49EC-8D59-DE8F2FFB93D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A5D2-7FBD-4C76-8814-625D1E2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587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8212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27800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84186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7717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50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0510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34397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5918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B9AEE5-EC39-4C8E-B91B-C17AAE3EC495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68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4243" indent="-2900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0374" indent="-232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4523" indent="-232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8672" indent="-232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B9AEE5-EC39-4C8E-B91B-C17AAE3EC495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88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654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0081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scistatistics.com/pvalues/fdistribution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Detection of Model Violations 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r>
              <a:rPr lang="en-US" altLang="en-US" sz="3000" dirty="0">
                <a:latin typeface="Helvetica" pitchFamily="34" charset="0"/>
                <a:cs typeface="Helvetica" pitchFamily="34" charset="0"/>
              </a:rPr>
              <a:t>Transformations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Guide to Transformations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Slope parameter interpretations for log transforms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F8923"/>
                </a:solidFill>
              </a:rPr>
              <a:t>Both X and Y logged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The b% Y change for a one % change in X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F8923"/>
                </a:solidFill>
              </a:rPr>
              <a:t>X not logged, but Y logged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Need to convert b</a:t>
            </a:r>
            <a:r>
              <a:rPr lang="en-US" sz="2600" baseline="-25000" dirty="0"/>
              <a:t>1 </a:t>
            </a:r>
            <a:r>
              <a:rPr lang="en-US" sz="2600" dirty="0"/>
              <a:t>to percentage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The ((10</a:t>
            </a:r>
            <a:r>
              <a:rPr lang="en-US" sz="2600" baseline="30000" dirty="0"/>
              <a:t>b</a:t>
            </a:r>
            <a:r>
              <a:rPr lang="en-US" sz="2600" dirty="0"/>
              <a:t>-1)*100)% Y change for a 1 </a:t>
            </a:r>
            <a:r>
              <a:rPr lang="en-US" sz="2600" dirty="0">
                <a:solidFill>
                  <a:srgbClr val="FF0000"/>
                </a:solidFill>
              </a:rPr>
              <a:t>unit</a:t>
            </a:r>
            <a:r>
              <a:rPr lang="en-US" sz="2600" dirty="0"/>
              <a:t> change in X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F8923"/>
                </a:solidFill>
              </a:rPr>
              <a:t>X logged, but Y not logged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The b unit Y change for a ten (base) fold change in X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58924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Sensitivity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Comparing models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Are the hypothesis test conclusions different (significance)?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Are the effect size calculations different?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Is difference in the effect size statistically significant? 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Conduct </a:t>
            </a:r>
            <a:r>
              <a:rPr lang="en-US" i="1" dirty="0">
                <a:solidFill>
                  <a:srgbClr val="FF0000"/>
                </a:solidFill>
              </a:rPr>
              <a:t>F-</a:t>
            </a:r>
            <a:r>
              <a:rPr lang="en-US" dirty="0">
                <a:solidFill>
                  <a:srgbClr val="FF0000"/>
                </a:solidFill>
              </a:rPr>
              <a:t>test on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en-US" sz="2000" dirty="0"/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9990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Sensitivity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Comparing models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All things equal (</a:t>
            </a:r>
            <a:r>
              <a:rPr lang="en-US" sz="2600" dirty="0">
                <a:solidFill>
                  <a:srgbClr val="FF0000"/>
                </a:solidFill>
              </a:rPr>
              <a:t>conduct </a:t>
            </a:r>
            <a:r>
              <a:rPr lang="en-US" sz="2600" i="1" dirty="0">
                <a:solidFill>
                  <a:srgbClr val="FF0000"/>
                </a:solidFill>
              </a:rPr>
              <a:t>F-</a:t>
            </a:r>
            <a:r>
              <a:rPr lang="en-US" sz="2600" dirty="0">
                <a:solidFill>
                  <a:srgbClr val="FF0000"/>
                </a:solidFill>
              </a:rPr>
              <a:t>test on </a:t>
            </a:r>
            <a:r>
              <a:rPr lang="el-GR" sz="2600" dirty="0">
                <a:solidFill>
                  <a:srgbClr val="FF0000"/>
                </a:solidFill>
              </a:rPr>
              <a:t>Δ</a:t>
            </a:r>
            <a:r>
              <a:rPr lang="en-US" sz="2600" i="1" dirty="0">
                <a:solidFill>
                  <a:srgbClr val="FF0000"/>
                </a:solidFill>
              </a:rPr>
              <a:t>R</a:t>
            </a:r>
            <a:r>
              <a:rPr lang="en-US" sz="2600" baseline="30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E87511"/>
                </a:solidFill>
                <a:sym typeface="Wingdings" panose="05000000000000000000" pitchFamily="2" charset="2"/>
              </a:rPr>
              <a:t>):</a:t>
            </a:r>
            <a:endParaRPr lang="en-US" sz="2200" dirty="0">
              <a:solidFill>
                <a:srgbClr val="002060"/>
              </a:solidFill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sz="2200" dirty="0">
              <a:solidFill>
                <a:srgbClr val="002060"/>
              </a:solidFill>
            </a:endParaRPr>
          </a:p>
          <a:p>
            <a:pPr lvl="2">
              <a:defRPr/>
            </a:pPr>
            <a:r>
              <a:rPr lang="en-US" sz="4800" i="1" dirty="0"/>
              <a:t>F</a:t>
            </a:r>
            <a:r>
              <a:rPr lang="en-US" sz="4800" dirty="0"/>
              <a:t> = </a:t>
            </a:r>
            <a:r>
              <a:rPr lang="el-GR" sz="4800" dirty="0"/>
              <a:t>Δ</a:t>
            </a:r>
            <a:r>
              <a:rPr lang="en-US" sz="4800" i="1" dirty="0"/>
              <a:t>R</a:t>
            </a:r>
            <a:r>
              <a:rPr lang="en-US" sz="4800" baseline="30000" dirty="0"/>
              <a:t>2</a:t>
            </a:r>
            <a:r>
              <a:rPr lang="en-US" sz="4800" i="1" dirty="0"/>
              <a:t>df</a:t>
            </a:r>
            <a:r>
              <a:rPr lang="en-US" sz="4800" baseline="-25000" dirty="0"/>
              <a:t>res</a:t>
            </a:r>
            <a:r>
              <a:rPr lang="en-US" sz="4800" dirty="0"/>
              <a:t>/ (1-</a:t>
            </a:r>
            <a:r>
              <a:rPr lang="en-US" sz="4800" i="1" dirty="0"/>
              <a:t> R</a:t>
            </a:r>
            <a:r>
              <a:rPr lang="en-US" sz="4800" baseline="30000" dirty="0"/>
              <a:t>2</a:t>
            </a:r>
            <a:r>
              <a:rPr lang="en-US" sz="4800" baseline="-25000" dirty="0"/>
              <a:t>Larger</a:t>
            </a:r>
            <a:r>
              <a:rPr lang="en-US" sz="4800" dirty="0"/>
              <a:t>)</a:t>
            </a:r>
          </a:p>
          <a:p>
            <a:pPr lvl="2">
              <a:defRPr/>
            </a:pPr>
            <a:endParaRPr lang="en-US" sz="1200" baseline="-25000" dirty="0"/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Use </a:t>
            </a:r>
            <a:r>
              <a:rPr lang="en-US" sz="2600" i="1" dirty="0" err="1">
                <a:solidFill>
                  <a:srgbClr val="E87511"/>
                </a:solidFill>
              </a:rPr>
              <a:t>df</a:t>
            </a:r>
            <a:r>
              <a:rPr lang="en-US" sz="2600" dirty="0">
                <a:solidFill>
                  <a:srgbClr val="E87511"/>
                </a:solidFill>
              </a:rPr>
              <a:t> residual of the model with the most parameters </a:t>
            </a:r>
            <a:endParaRPr lang="en-US" sz="22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800" baseline="-25000" dirty="0">
              <a:solidFill>
                <a:srgbClr val="EF8923"/>
              </a:solidFill>
            </a:endParaRPr>
          </a:p>
          <a:p>
            <a:pPr lvl="2">
              <a:defRPr/>
            </a:pPr>
            <a:r>
              <a:rPr lang="en-US" sz="4800" baseline="-25000" dirty="0">
                <a:solidFill>
                  <a:srgbClr val="EF8923"/>
                </a:solidFill>
              </a:rPr>
              <a:t>Use online F-statistic calculator for </a:t>
            </a:r>
            <a:r>
              <a:rPr lang="en-US" sz="4800" i="1" baseline="-25000" dirty="0">
                <a:solidFill>
                  <a:srgbClr val="EF8923"/>
                </a:solidFill>
              </a:rPr>
              <a:t>p-</a:t>
            </a:r>
            <a:r>
              <a:rPr lang="en-US" sz="4800" baseline="-25000" dirty="0">
                <a:solidFill>
                  <a:srgbClr val="EF8923"/>
                </a:solidFill>
              </a:rPr>
              <a:t>value</a:t>
            </a:r>
          </a:p>
          <a:p>
            <a:pPr lvl="2">
              <a:defRPr/>
            </a:pPr>
            <a:r>
              <a:rPr lang="en-US" sz="3600" baseline="-25000" dirty="0">
                <a:solidFill>
                  <a:srgbClr val="EF8923"/>
                </a:solidFill>
                <a:hlinkClick r:id="rId3"/>
              </a:rPr>
              <a:t>https://www.socscistatistics.com/pvalues/fdistribution.aspx</a:t>
            </a:r>
            <a:r>
              <a:rPr lang="en-US" sz="3600" baseline="-25000" dirty="0">
                <a:solidFill>
                  <a:srgbClr val="EF8923"/>
                </a:solidFill>
              </a:rPr>
              <a:t>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0158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Sensitivity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Comparing models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All things equal</a:t>
            </a:r>
            <a:r>
              <a:rPr lang="en-US" sz="2600" dirty="0">
                <a:solidFill>
                  <a:srgbClr val="E87511"/>
                </a:solidFill>
                <a:sym typeface="Wingdings" panose="05000000000000000000" pitchFamily="2" charset="2"/>
              </a:rPr>
              <a:t>:</a:t>
            </a:r>
            <a:endParaRPr lang="en-US" sz="2600" dirty="0">
              <a:solidFill>
                <a:srgbClr val="E87511"/>
              </a:solidFill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002060"/>
                </a:solidFill>
              </a:rPr>
              <a:t>Report model with the easiest interpretation that retains the most data </a:t>
            </a:r>
            <a:r>
              <a:rPr lang="en-US" sz="2000" dirty="0"/>
              <a:t>(usually untransformed with no data removed)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E87511"/>
                </a:solidFill>
              </a:rPr>
              <a:t>If models differ by statistical decisions or effect size: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002060"/>
                </a:solidFill>
              </a:rPr>
              <a:t>Weigh model evidence for assumption violations and data loss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Met assumptions with no data loss is always preferred over data loss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Models chosen with data loss needs justification for data removal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Can report both models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</a:rPr>
              <a:t>Decisions for model selection </a:t>
            </a:r>
            <a:r>
              <a:rPr lang="en-US" sz="2400" dirty="0">
                <a:solidFill>
                  <a:srgbClr val="E87511"/>
                </a:solidFill>
              </a:rPr>
              <a:t>(as well as data removal) </a:t>
            </a:r>
            <a:r>
              <a:rPr lang="en-US" sz="2600" dirty="0">
                <a:solidFill>
                  <a:srgbClr val="FF0000"/>
                </a:solidFill>
              </a:rPr>
              <a:t>should NOT be made strictly based on statistics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384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Rule of the Bulge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Oval 2"/>
          <p:cNvSpPr/>
          <p:nvPr/>
        </p:nvSpPr>
        <p:spPr>
          <a:xfrm>
            <a:off x="2743200" y="2133600"/>
            <a:ext cx="3581400" cy="342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7526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7200" y="3195587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659" y="48387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79659" y="628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05575" y="1747787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305575" y="3190774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05575" y="4833887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305575" y="6276874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7759" y="1371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759" y="4510722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43675" y="1371599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43675" y="4510721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91200" y="3740659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37338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514600" y="38481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19600" y="1776684"/>
            <a:ext cx="228600" cy="713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19600" y="5200871"/>
            <a:ext cx="228600" cy="713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21066" y="1958022"/>
            <a:ext cx="12834" cy="37569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6545826" y="2045124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-472841" y="2021589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-410497" y="5212197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6545826" y="5200871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17105" y="6465332"/>
            <a:ext cx="2294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See </a:t>
            </a:r>
            <a:r>
              <a:rPr lang="en-US" sz="1600" dirty="0" err="1"/>
              <a:t>Afifi</a:t>
            </a:r>
            <a:r>
              <a:rPr lang="en-US" sz="1600" dirty="0"/>
              <a:t> pg. 105 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2107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>
            <a:normAutofit/>
          </a:bodyPr>
          <a:lstStyle/>
          <a:p>
            <a:r>
              <a:rPr lang="en-US" altLang="en-US" sz="3600" dirty="0" err="1">
                <a:latin typeface="Helvetica" pitchFamily="34" charset="0"/>
                <a:cs typeface="Helvetica" pitchFamily="34" charset="0"/>
              </a:rPr>
              <a:t>Tukey’s</a:t>
            </a:r>
            <a:r>
              <a:rPr lang="en-US" altLang="en-US" sz="3600" dirty="0">
                <a:latin typeface="Helvetica" pitchFamily="34" charset="0"/>
                <a:cs typeface="Helvetica" pitchFamily="34" charset="0"/>
              </a:rPr>
              <a:t> Ladder of Transformations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809998" y="1752600"/>
            <a:ext cx="2807" cy="40386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11814" y="1752600"/>
            <a:ext cx="0" cy="40386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09999" y="21336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1" y="25908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09998" y="30480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09997" y="35052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2805" y="39624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2805" y="44196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2805" y="48768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2805" y="53340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33660" y="3505200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21832" y="3058924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Y</a:t>
            </a:r>
            <a:r>
              <a:rPr lang="en-US" sz="23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24636" y="2141698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Y</a:t>
            </a:r>
            <a:r>
              <a:rPr lang="en-US" sz="2300" b="1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33660" y="2580793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FF0000"/>
                </a:solidFill>
              </a:rPr>
              <a:t>e</a:t>
            </a:r>
            <a:r>
              <a:rPr lang="en-US" sz="2300" b="1" baseline="30000" dirty="0" err="1">
                <a:solidFill>
                  <a:srgbClr val="FF0000"/>
                </a:solidFill>
              </a:rPr>
              <a:t>y</a:t>
            </a:r>
            <a:endParaRPr lang="en-US" sz="2300" b="1" baseline="30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2805" y="3962400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√Y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28647" y="4419600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log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7618" y="4865876"/>
            <a:ext cx="1278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-1/Y</a:t>
            </a:r>
          </a:p>
        </p:txBody>
      </p:sp>
      <p:sp>
        <p:nvSpPr>
          <p:cNvPr id="26" name="Left Brace 25"/>
          <p:cNvSpPr/>
          <p:nvPr/>
        </p:nvSpPr>
        <p:spPr>
          <a:xfrm>
            <a:off x="3276600" y="1905000"/>
            <a:ext cx="381000" cy="1524000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>
            <a:off x="3257751" y="3581400"/>
            <a:ext cx="381000" cy="304800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>
            <a:off x="3257751" y="4038600"/>
            <a:ext cx="381000" cy="761999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Left Brace 36"/>
          <p:cNvSpPr/>
          <p:nvPr/>
        </p:nvSpPr>
        <p:spPr>
          <a:xfrm>
            <a:off x="3238099" y="4952999"/>
            <a:ext cx="381000" cy="533401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2433282"/>
            <a:ext cx="1659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Power &gt; 1</a:t>
            </a:r>
            <a:endParaRPr lang="en-US" sz="2300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1371600" y="3505200"/>
            <a:ext cx="1659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Power = 1</a:t>
            </a:r>
            <a:endParaRPr lang="en-US" sz="23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1219200" y="4196462"/>
            <a:ext cx="18115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0 &lt; Power &lt; 1</a:t>
            </a:r>
            <a:endParaRPr lang="en-US" sz="23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1371600" y="4996561"/>
            <a:ext cx="16591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Power &lt; 0</a:t>
            </a:r>
            <a:endParaRPr lang="en-US" sz="2300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1594" y="3510662"/>
            <a:ext cx="2133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= No transform</a:t>
            </a:r>
            <a:endParaRPr lang="en-US" sz="2300" baseline="30000" dirty="0"/>
          </a:p>
        </p:txBody>
      </p:sp>
      <p:sp>
        <p:nvSpPr>
          <p:cNvPr id="14336" name="Up Arrow 14335"/>
          <p:cNvSpPr/>
          <p:nvPr/>
        </p:nvSpPr>
        <p:spPr>
          <a:xfrm>
            <a:off x="6007769" y="2133600"/>
            <a:ext cx="426719" cy="13563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>
            <a:off x="6007769" y="3981498"/>
            <a:ext cx="426719" cy="1504902"/>
          </a:xfrm>
          <a:prstGeom prst="up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1594" y="1681862"/>
            <a:ext cx="2133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Up the Ladder</a:t>
            </a:r>
            <a:endParaRPr lang="en-US" sz="2300" baseline="30000" dirty="0"/>
          </a:p>
        </p:txBody>
      </p:sp>
      <p:sp>
        <p:nvSpPr>
          <p:cNvPr id="46" name="TextBox 45"/>
          <p:cNvSpPr txBox="1"/>
          <p:nvPr/>
        </p:nvSpPr>
        <p:spPr>
          <a:xfrm>
            <a:off x="5250981" y="5568062"/>
            <a:ext cx="229482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Down the Ladder</a:t>
            </a:r>
            <a:endParaRPr lang="en-US" sz="2300" baseline="30000" dirty="0"/>
          </a:p>
        </p:txBody>
      </p:sp>
      <p:sp>
        <p:nvSpPr>
          <p:cNvPr id="47" name="TextBox 46"/>
          <p:cNvSpPr txBox="1"/>
          <p:nvPr/>
        </p:nvSpPr>
        <p:spPr>
          <a:xfrm>
            <a:off x="7086600" y="2364836"/>
            <a:ext cx="15977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Increases variability</a:t>
            </a:r>
            <a:endParaRPr lang="en-US" sz="2300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4333839"/>
            <a:ext cx="15977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Decreases variability</a:t>
            </a:r>
            <a:endParaRPr lang="en-US" sz="2300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38085" y="6169794"/>
            <a:ext cx="2294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See </a:t>
            </a:r>
            <a:r>
              <a:rPr lang="en-US" sz="1600" dirty="0" err="1"/>
              <a:t>Afifi</a:t>
            </a:r>
            <a:r>
              <a:rPr lang="en-US" sz="1600" dirty="0"/>
              <a:t> pg. 58 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335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809998" y="1752600"/>
            <a:ext cx="2807" cy="40386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11814" y="1752600"/>
            <a:ext cx="0" cy="40386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09999" y="21336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1" y="25908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09998" y="30480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09997" y="35052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2805" y="39624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2805" y="44196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2805" y="48768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2805" y="5334000"/>
            <a:ext cx="1301817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62400" y="3505200"/>
            <a:ext cx="99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3058924"/>
            <a:ext cx="99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X</a:t>
            </a:r>
            <a:r>
              <a:rPr lang="en-US" sz="23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62400" y="2141698"/>
            <a:ext cx="99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X</a:t>
            </a:r>
            <a:r>
              <a:rPr lang="en-US" sz="2300" b="1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2400" y="2580793"/>
            <a:ext cx="99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e</a:t>
            </a:r>
            <a:r>
              <a:rPr lang="en-US" sz="2300" b="1" baseline="30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399" y="3962400"/>
            <a:ext cx="990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√X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399" y="4419600"/>
            <a:ext cx="990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log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2399" y="4865876"/>
            <a:ext cx="9906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</a:rPr>
              <a:t>-1/X</a:t>
            </a:r>
          </a:p>
        </p:txBody>
      </p:sp>
      <p:sp>
        <p:nvSpPr>
          <p:cNvPr id="26" name="Left Brace 25"/>
          <p:cNvSpPr/>
          <p:nvPr/>
        </p:nvSpPr>
        <p:spPr>
          <a:xfrm>
            <a:off x="3276600" y="1905000"/>
            <a:ext cx="381000" cy="1524000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>
            <a:off x="3257751" y="3581400"/>
            <a:ext cx="381000" cy="304800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>
            <a:off x="3257751" y="4038600"/>
            <a:ext cx="381000" cy="761999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Left Brace 36"/>
          <p:cNvSpPr/>
          <p:nvPr/>
        </p:nvSpPr>
        <p:spPr>
          <a:xfrm>
            <a:off x="3238099" y="4952999"/>
            <a:ext cx="381000" cy="533401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33650" r="54235" b="21169"/>
          <a:stretch/>
        </p:blipFill>
        <p:spPr bwMode="auto">
          <a:xfrm>
            <a:off x="990600" y="1573568"/>
            <a:ext cx="6422190" cy="377246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8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Guide to Transformations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Oval 2"/>
          <p:cNvSpPr/>
          <p:nvPr/>
        </p:nvSpPr>
        <p:spPr>
          <a:xfrm>
            <a:off x="2743200" y="2133600"/>
            <a:ext cx="3581400" cy="342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7526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7200" y="3195587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659" y="4838700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79659" y="628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05575" y="1747787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305575" y="3190774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05575" y="4833887"/>
            <a:ext cx="0" cy="144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305575" y="6276874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7759" y="1371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759" y="4510722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43675" y="1371599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43675" y="4510721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X/Y Scatterplot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91200" y="3740659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37338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514600" y="38481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19600" y="1776684"/>
            <a:ext cx="228600" cy="713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19600" y="5200871"/>
            <a:ext cx="228600" cy="713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521066" y="1958022"/>
            <a:ext cx="12834" cy="37569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6545826" y="2045124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-472841" y="2021589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-410497" y="5212197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6545826" y="5200871"/>
            <a:ext cx="1981200" cy="1931510"/>
          </a:xfrm>
          <a:prstGeom prst="arc">
            <a:avLst/>
          </a:prstGeom>
          <a:ln w="25400">
            <a:solidFill>
              <a:schemeClr val="tx2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48100" y="1427386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Up the ladder on 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48100" y="5733745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Down the ladder on 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66800" y="3577960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Down the ladder on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19775" y="3559512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Up the ladder on X</a:t>
            </a:r>
          </a:p>
        </p:txBody>
      </p:sp>
    </p:spTree>
    <p:extLst>
      <p:ext uri="{BB962C8B-B14F-4D97-AF65-F5344CB8AC3E}">
        <p14:creationId xmlns:p14="http://schemas.microsoft.com/office/powerpoint/2010/main" val="32748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29400" y="6364784"/>
            <a:ext cx="2133600" cy="476250"/>
          </a:xfrm>
        </p:spPr>
        <p:txBody>
          <a:bodyPr/>
          <a:lstStyle/>
          <a:p>
            <a:pPr>
              <a:defRPr/>
            </a:pPr>
            <a:fld id="{F6282ED7-CE01-4B55-8FB9-ECF1E00C20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163" y="1524000"/>
            <a:ext cx="8915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EF8923"/>
                </a:solidFill>
              </a:rPr>
              <a:t>Regression is the association b/t 2 variables:</a:t>
            </a:r>
          </a:p>
          <a:p>
            <a:endParaRPr lang="en-US" sz="1200" b="1" dirty="0"/>
          </a:p>
          <a:p>
            <a:r>
              <a:rPr lang="en-US" sz="2400" b="1" dirty="0">
                <a:solidFill>
                  <a:schemeClr val="tx2"/>
                </a:solidFill>
              </a:rPr>
              <a:t>We can choose which variable to transform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chemeClr val="tx2"/>
                </a:solidFill>
              </a:rPr>
              <a:t>Typically: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chemeClr val="tx2"/>
                </a:solidFill>
              </a:rPr>
              <a:t>Simple linear, transforming X or Y does not matter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chemeClr val="tx2"/>
                </a:solidFill>
              </a:rPr>
              <a:t>However with multiple regression (several predictors), we typically want to transform the predictors (X) not the outcome (Y)</a:t>
            </a:r>
          </a:p>
          <a:p>
            <a:pPr marL="800100" lvl="1" indent="-342900">
              <a:buFontTx/>
              <a:buChar char="-"/>
            </a:pPr>
            <a:r>
              <a:rPr lang="en-US" sz="2300" b="1" dirty="0"/>
              <a:t>Transforms on Y are more difficult to interpret</a:t>
            </a:r>
          </a:p>
          <a:p>
            <a:endParaRPr lang="en-US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228600"/>
            <a:ext cx="7848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Guide to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1953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29400" y="6364784"/>
            <a:ext cx="2133600" cy="476250"/>
          </a:xfrm>
        </p:spPr>
        <p:txBody>
          <a:bodyPr/>
          <a:lstStyle/>
          <a:p>
            <a:pPr>
              <a:defRPr/>
            </a:pPr>
            <a:fld id="{F6282ED7-CE01-4B55-8FB9-ECF1E00C20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163" y="1524000"/>
            <a:ext cx="8915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EF8923"/>
                </a:solidFill>
              </a:rPr>
              <a:t>Remember when transforming:</a:t>
            </a:r>
          </a:p>
          <a:p>
            <a:endParaRPr lang="en-US" sz="1200" b="1" dirty="0"/>
          </a:p>
          <a:p>
            <a:r>
              <a:rPr lang="en-US" sz="2400" b="1" dirty="0">
                <a:solidFill>
                  <a:schemeClr val="tx2"/>
                </a:solidFill>
              </a:rPr>
              <a:t>Some values cannot be transformed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chemeClr val="tx2"/>
                </a:solidFill>
              </a:rPr>
              <a:t>Log of 0 does not exist </a:t>
            </a:r>
            <a:r>
              <a:rPr lang="en-US" b="1" dirty="0"/>
              <a:t>(add a constant to the original values)</a:t>
            </a:r>
          </a:p>
          <a:p>
            <a:pPr marL="800100" lvl="1" indent="-342900">
              <a:buFontTx/>
              <a:buChar char="-"/>
            </a:pPr>
            <a:r>
              <a:rPr lang="en-US" sz="2300" b="1" dirty="0"/>
              <a:t>After transform and it does not quite fit </a:t>
            </a:r>
          </a:p>
          <a:p>
            <a:pPr marL="1257300" lvl="2" indent="-342900">
              <a:buFontTx/>
              <a:buChar char="-"/>
            </a:pPr>
            <a:r>
              <a:rPr lang="en-US" sz="2300" b="1" dirty="0"/>
              <a:t>Under-transform then add </a:t>
            </a:r>
          </a:p>
          <a:p>
            <a:pPr marL="1257300" lvl="2" indent="-342900">
              <a:buFontTx/>
              <a:buChar char="-"/>
            </a:pPr>
            <a:r>
              <a:rPr lang="en-US" sz="2300" b="1" dirty="0"/>
              <a:t>Over-transform then subtract</a:t>
            </a:r>
            <a:endParaRPr lang="en-US" sz="2300" b="1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chemeClr val="tx2"/>
                </a:solidFill>
              </a:rPr>
              <a:t>Inverse of zero does not exist</a:t>
            </a:r>
            <a:r>
              <a:rPr lang="en-US" b="1" dirty="0"/>
              <a:t> (add a constant)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chemeClr val="tx2"/>
                </a:solidFill>
              </a:rPr>
              <a:t>Square roots of negative numbers do not exist </a:t>
            </a:r>
            <a:r>
              <a:rPr lang="en-US" b="1" dirty="0"/>
              <a:t>(add a constant)</a:t>
            </a:r>
          </a:p>
          <a:p>
            <a:endParaRPr lang="en-US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228600"/>
            <a:ext cx="7848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Guide to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5037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Logarithms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90600"/>
            <a:ext cx="6934200" cy="3962400"/>
          </a:xfrm>
          <a:noFill/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33800" y="137160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The exponents are linearly increasing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10000" y="2057400"/>
            <a:ext cx="4495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This column is increasing by an order of magnitude that is multiplicative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981200" y="2590800"/>
            <a:ext cx="1828800" cy="0"/>
          </a:xfrm>
          <a:prstGeom prst="line">
            <a:avLst/>
          </a:prstGeom>
          <a:noFill/>
          <a:ln w="38100">
            <a:solidFill>
              <a:srgbClr val="EF89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971800" y="1524000"/>
            <a:ext cx="762000" cy="0"/>
          </a:xfrm>
          <a:prstGeom prst="line">
            <a:avLst/>
          </a:prstGeom>
          <a:noFill/>
          <a:ln w="38100">
            <a:solidFill>
              <a:srgbClr val="EF89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867400" y="5029200"/>
            <a:ext cx="2895600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Because X= c </a:t>
            </a:r>
            <a:r>
              <a:rPr lang="en-US" sz="1600" b="1" baseline="30000" dirty="0">
                <a:solidFill>
                  <a:srgbClr val="EF8923"/>
                </a:solidFill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a = </a:t>
            </a:r>
            <a:r>
              <a:rPr lang="en-US" sz="1600" b="1" dirty="0" err="1">
                <a:solidFill>
                  <a:srgbClr val="EF8923"/>
                </a:solidFill>
              </a:rPr>
              <a:t>log</a:t>
            </a:r>
            <a:r>
              <a:rPr lang="en-US" sz="1600" b="1" baseline="-25000" dirty="0" err="1">
                <a:solidFill>
                  <a:srgbClr val="EF8923"/>
                </a:solidFill>
              </a:rPr>
              <a:t>C</a:t>
            </a:r>
            <a:r>
              <a:rPr lang="en-US" sz="1600" b="1" dirty="0" err="1">
                <a:solidFill>
                  <a:srgbClr val="EF8923"/>
                </a:solidFill>
              </a:rPr>
              <a:t>X</a:t>
            </a:r>
            <a:r>
              <a:rPr lang="en-US" sz="1600" b="1" dirty="0">
                <a:solidFill>
                  <a:srgbClr val="EF8923"/>
                </a:solidFill>
              </a:rPr>
              <a:t> and “a” is known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      as the logarithm</a:t>
            </a:r>
          </a:p>
          <a:p>
            <a:pPr eaLnBrk="1" hangingPunct="1">
              <a:spcBef>
                <a:spcPct val="50000"/>
              </a:spcBef>
            </a:pPr>
            <a:endParaRPr lang="en-US" b="1" baseline="30000" dirty="0">
              <a:solidFill>
                <a:srgbClr val="EF8923"/>
              </a:solidFill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5105400"/>
            <a:ext cx="5181600" cy="1639888"/>
          </a:xfrm>
          <a:prstGeom prst="rect">
            <a:avLst/>
          </a:prstGeom>
          <a:noFill/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962400" y="3810000"/>
            <a:ext cx="4495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This column is increasing by an order of magnitude that is multiplicative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133600" y="4267200"/>
            <a:ext cx="1828800" cy="0"/>
          </a:xfrm>
          <a:prstGeom prst="line">
            <a:avLst/>
          </a:prstGeom>
          <a:noFill/>
          <a:ln w="38100">
            <a:solidFill>
              <a:srgbClr val="EF89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733800" y="312420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EF8923"/>
                </a:solidFill>
              </a:rPr>
              <a:t>The exponents are linearly increasing 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3048000" y="3276600"/>
            <a:ext cx="762000" cy="0"/>
          </a:xfrm>
          <a:prstGeom prst="line">
            <a:avLst/>
          </a:prstGeom>
          <a:noFill/>
          <a:ln w="38100">
            <a:solidFill>
              <a:srgbClr val="EF89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4" grpId="0"/>
      <p:bldP spid="16" grpId="0"/>
      <p:bldP spid="17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Logarithms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600200"/>
            <a:ext cx="767658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914400" y="2057400"/>
            <a:ext cx="304800" cy="1066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22917" y="2057400"/>
            <a:ext cx="1139283" cy="1066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1" y="2057400"/>
            <a:ext cx="2209799" cy="1066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92559" y="2057400"/>
            <a:ext cx="3541441" cy="1066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810000"/>
            <a:ext cx="8534400" cy="2476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0513" indent="-290513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Transforms preserve ranks</a:t>
            </a:r>
          </a:p>
          <a:p>
            <a:pPr lvl="1" indent="-2222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Largest values remain largest, smallest stay smallest</a:t>
            </a:r>
          </a:p>
          <a:p>
            <a:pPr lvl="1" indent="-2222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Only changing relative magnitude between data points</a:t>
            </a:r>
          </a:p>
          <a:p>
            <a:pPr marL="290513" indent="-290513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Common log bases: </a:t>
            </a:r>
            <a:r>
              <a:rPr lang="en-US" sz="3000" dirty="0">
                <a:solidFill>
                  <a:schemeClr val="tx1"/>
                </a:solidFill>
              </a:rPr>
              <a:t>10, 2, e</a:t>
            </a:r>
          </a:p>
          <a:p>
            <a:pPr lvl="1" indent="-2222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Original values must be greater than 0</a:t>
            </a:r>
          </a:p>
          <a:p>
            <a:pPr marL="290513" indent="-290513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696</Words>
  <Application>Microsoft Office PowerPoint</Application>
  <PresentationFormat>On-screen Show (4:3)</PresentationFormat>
  <Paragraphs>139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Lucida Grande</vt:lpstr>
      <vt:lpstr>Wingdings</vt:lpstr>
      <vt:lpstr>Office Theme</vt:lpstr>
      <vt:lpstr>Detection of Model Violations  Transformations</vt:lpstr>
      <vt:lpstr>Rule of the Bulge</vt:lpstr>
      <vt:lpstr>Tukey’s Ladder of Transformations</vt:lpstr>
      <vt:lpstr>PowerPoint Presentation</vt:lpstr>
      <vt:lpstr>Guide to Transformations</vt:lpstr>
      <vt:lpstr>PowerPoint Presentation</vt:lpstr>
      <vt:lpstr>PowerPoint Presentation</vt:lpstr>
      <vt:lpstr>Logarithms</vt:lpstr>
      <vt:lpstr>Logarithms</vt:lpstr>
      <vt:lpstr>Guide to Transformations</vt:lpstr>
      <vt:lpstr>Sensitivity Analysis</vt:lpstr>
      <vt:lpstr>Sensitivity Analysis</vt:lpstr>
      <vt:lpstr>Sensitivity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230</cp:revision>
  <cp:lastPrinted>2020-02-12T16:15:56Z</cp:lastPrinted>
  <dcterms:created xsi:type="dcterms:W3CDTF">2014-04-02T23:00:51Z</dcterms:created>
  <dcterms:modified xsi:type="dcterms:W3CDTF">2021-02-09T15:23:29Z</dcterms:modified>
</cp:coreProperties>
</file>