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3" r:id="rId2"/>
    <p:sldId id="318" r:id="rId3"/>
    <p:sldId id="390" r:id="rId4"/>
    <p:sldId id="391" r:id="rId5"/>
    <p:sldId id="392" r:id="rId6"/>
    <p:sldId id="417" r:id="rId7"/>
    <p:sldId id="418" r:id="rId8"/>
    <p:sldId id="393" r:id="rId9"/>
    <p:sldId id="419" r:id="rId10"/>
    <p:sldId id="420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0" r:id="rId19"/>
    <p:sldId id="431" r:id="rId20"/>
    <p:sldId id="434" r:id="rId21"/>
    <p:sldId id="432" r:id="rId22"/>
    <p:sldId id="433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C855-7909-40E6-B32E-753B972F895E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D1F92-B29E-4FDB-BA06-586FEC5AF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Type of Statistical Test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Can you justify a one-tailed test?</a:t>
            </a:r>
            <a:r>
              <a:rPr lang="en-US" dirty="0">
                <a:solidFill>
                  <a:srgbClr val="FF0000"/>
                </a:solidFill>
              </a:rPr>
              <a:t>**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Increases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One-tailed tests = fewer participants needed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Introduce the possibility for a Type III error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1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Effect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Magnitude of an association between two variables or groups at the individual level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Practical importance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related to rejecting/failing to reject the null</a:t>
            </a:r>
          </a:p>
          <a:p>
            <a:pPr lvl="2">
              <a:defRPr/>
            </a:pPr>
            <a:r>
              <a:rPr lang="en-US" dirty="0"/>
              <a:t>Statistical significance does not necessarily mean practical importance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Larger effect sizes = fewer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Effect Size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151649"/>
              </p:ext>
            </p:extLst>
          </p:nvPr>
        </p:nvGraphicFramePr>
        <p:xfrm>
          <a:off x="457200" y="1676400"/>
          <a:ext cx="7848601" cy="43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0" dirty="0"/>
                        <a:t>Correlation</a:t>
                      </a: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0" dirty="0"/>
                        <a:t>Group Means</a:t>
                      </a: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r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800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d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800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None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Small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641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Large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.50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.25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.80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.14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51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0F4DC3-2085-E62C-4E59-740B81D8DDD3}"/>
              </a:ext>
            </a:extLst>
          </p:cNvPr>
          <p:cNvCxnSpPr/>
          <p:nvPr/>
        </p:nvCxnSpPr>
        <p:spPr>
          <a:xfrm>
            <a:off x="685800" y="3810000"/>
            <a:ext cx="7924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0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Covariates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Consider the number of covariates</a:t>
            </a:r>
            <a:r>
              <a:rPr lang="en-US" dirty="0">
                <a:solidFill>
                  <a:srgbClr val="FF0000"/>
                </a:solidFill>
              </a:rPr>
              <a:t>**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be correlated with outcome</a:t>
            </a:r>
          </a:p>
          <a:p>
            <a:pPr lvl="2">
              <a:defRPr/>
            </a:pPr>
            <a:r>
              <a:rPr lang="en-US" dirty="0"/>
              <a:t>Higher correlations = fewer participants needed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NOT be highly correlated with predictor or other covariates</a:t>
            </a:r>
          </a:p>
          <a:p>
            <a:pPr lvl="2">
              <a:defRPr/>
            </a:pPr>
            <a:r>
              <a:rPr lang="en-US" dirty="0"/>
              <a:t>Higher correlations = more participants needed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Generally, more covariates = fewer participants 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2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Covariates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029320"/>
              </p:ext>
            </p:extLst>
          </p:nvPr>
        </p:nvGraphicFramePr>
        <p:xfrm>
          <a:off x="685800" y="1417638"/>
          <a:ext cx="8001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15000" imgH="3133725" progId="WP9Doc">
                  <p:embed/>
                </p:oleObj>
              </mc:Choice>
              <mc:Fallback>
                <p:oleObj name="Document" r:id="rId2" imgW="5715000" imgH="3133725" progId="WP9Doc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17638"/>
                        <a:ext cx="80010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62000" y="2408238"/>
            <a:ext cx="7848600" cy="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85800" y="5684838"/>
            <a:ext cx="7772400" cy="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971800" y="2865438"/>
            <a:ext cx="1600200" cy="2743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800600" y="2865438"/>
            <a:ext cx="1981200" cy="2743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010400" y="2865438"/>
            <a:ext cx="1524000" cy="2743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378" y="5707857"/>
            <a:ext cx="8001000" cy="41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792384"/>
            <a:ext cx="7696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Two-tailed test, alpha = 0.05, and the covariate and other predictors are uncorrelated</a:t>
            </a:r>
          </a:p>
        </p:txBody>
      </p:sp>
    </p:spTree>
    <p:extLst>
      <p:ext uri="{BB962C8B-B14F-4D97-AF65-F5344CB8AC3E}">
        <p14:creationId xmlns:p14="http://schemas.microsoft.com/office/powerpoint/2010/main" val="100094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Non/Parametric Tests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Parametric tests assume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Continuous data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 normal distribution</a:t>
            </a:r>
          </a:p>
          <a:p>
            <a:pPr lvl="2">
              <a:defRPr/>
            </a:pPr>
            <a:r>
              <a:rPr lang="en-US" dirty="0"/>
              <a:t>Lose power with nonparametric tests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tests = fewer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7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Want statistical significance </a:t>
            </a:r>
            <a:r>
              <a:rPr lang="en-US" i="1" dirty="0">
                <a:solidFill>
                  <a:srgbClr val="113480"/>
                </a:solidFill>
              </a:rPr>
              <a:t>and</a:t>
            </a:r>
            <a:r>
              <a:rPr lang="en-US" dirty="0">
                <a:solidFill>
                  <a:srgbClr val="113480"/>
                </a:solidFill>
              </a:rPr>
              <a:t> practical importance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Small samples </a:t>
            </a:r>
            <a:r>
              <a:rPr lang="en-US" i="1" u="sng" dirty="0">
                <a:solidFill>
                  <a:srgbClr val="E87511"/>
                </a:solidFill>
              </a:rPr>
              <a:t>may</a:t>
            </a:r>
            <a:r>
              <a:rPr lang="en-US" dirty="0">
                <a:solidFill>
                  <a:srgbClr val="E87511"/>
                </a:solidFill>
              </a:rPr>
              <a:t> not be statistically significant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Large samples </a:t>
            </a:r>
            <a:r>
              <a:rPr lang="en-US" i="1" u="sng" dirty="0">
                <a:solidFill>
                  <a:srgbClr val="E87511"/>
                </a:solidFill>
              </a:rPr>
              <a:t>may</a:t>
            </a:r>
            <a:r>
              <a:rPr lang="en-US" dirty="0">
                <a:solidFill>
                  <a:srgbClr val="E87511"/>
                </a:solidFill>
              </a:rPr>
              <a:t> be statistically significant </a:t>
            </a:r>
            <a:r>
              <a:rPr lang="en-US" dirty="0">
                <a:solidFill>
                  <a:srgbClr val="FF0000"/>
                </a:solidFill>
              </a:rPr>
              <a:t>(group level)</a:t>
            </a:r>
            <a:r>
              <a:rPr lang="en-US" dirty="0">
                <a:solidFill>
                  <a:srgbClr val="E87511"/>
                </a:solidFill>
              </a:rPr>
              <a:t> but not practically important </a:t>
            </a:r>
            <a:r>
              <a:rPr lang="en-US" dirty="0">
                <a:solidFill>
                  <a:srgbClr val="FF0000"/>
                </a:solidFill>
              </a:rPr>
              <a:t>(individual level)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Population size should be considered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Do not want to waste resources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Groups/Variables/Design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Comparing groups (</a:t>
            </a:r>
            <a:r>
              <a:rPr lang="en-US" i="1" dirty="0">
                <a:solidFill>
                  <a:srgbClr val="113480"/>
                </a:solidFill>
              </a:rPr>
              <a:t>z</a:t>
            </a:r>
            <a:r>
              <a:rPr lang="en-US" dirty="0">
                <a:solidFill>
                  <a:srgbClr val="113480"/>
                </a:solidFill>
              </a:rPr>
              <a:t>, </a:t>
            </a:r>
            <a:r>
              <a:rPr lang="en-US" i="1" dirty="0">
                <a:solidFill>
                  <a:srgbClr val="113480"/>
                </a:solidFill>
              </a:rPr>
              <a:t>t</a:t>
            </a:r>
            <a:r>
              <a:rPr lang="en-US" dirty="0">
                <a:solidFill>
                  <a:srgbClr val="113480"/>
                </a:solidFill>
              </a:rPr>
              <a:t>, </a:t>
            </a:r>
            <a:r>
              <a:rPr lang="en-US" i="1" dirty="0">
                <a:solidFill>
                  <a:srgbClr val="113480"/>
                </a:solidFill>
              </a:rPr>
              <a:t>F</a:t>
            </a:r>
            <a:r>
              <a:rPr lang="en-US" dirty="0">
                <a:solidFill>
                  <a:srgbClr val="113480"/>
                </a:solidFill>
              </a:rPr>
              <a:t>-tests)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Assumes every group has at least 30 participants to assume a normal distribution</a:t>
            </a:r>
          </a:p>
          <a:p>
            <a:pPr lvl="2">
              <a:defRPr/>
            </a:pPr>
            <a:r>
              <a:rPr lang="en-US" dirty="0"/>
              <a:t>Central Limit Theorem</a:t>
            </a:r>
            <a:r>
              <a:rPr lang="en-US" dirty="0">
                <a:solidFill>
                  <a:srgbClr val="FF0000"/>
                </a:solidFill>
              </a:rPr>
              <a:t>**</a:t>
            </a:r>
          </a:p>
          <a:p>
            <a:pPr lvl="2">
              <a:defRPr/>
            </a:pPr>
            <a:r>
              <a:rPr lang="en-US" dirty="0"/>
              <a:t>Fewer groups = fewer participants needed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Assumes equal variance/sample sizes among groups</a:t>
            </a:r>
          </a:p>
          <a:p>
            <a:pPr lvl="2">
              <a:defRPr/>
            </a:pPr>
            <a:r>
              <a:rPr lang="en-US" dirty="0"/>
              <a:t>Unequal variance/sample size = more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Groups/Variables/Design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Within-groups design (longitudinal studies)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same observations are measured multiple times</a:t>
            </a:r>
          </a:p>
          <a:p>
            <a:pPr lvl="2">
              <a:defRPr/>
            </a:pPr>
            <a:r>
              <a:rPr lang="en-US" dirty="0"/>
              <a:t>Reduces individual differences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defRPr/>
            </a:pPr>
            <a:r>
              <a:rPr lang="en-US" dirty="0"/>
              <a:t>Within group designs = few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Groups/Variables/Design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Measuring relationships (</a:t>
            </a:r>
            <a:r>
              <a:rPr lang="en-US" i="1" dirty="0">
                <a:solidFill>
                  <a:srgbClr val="113480"/>
                </a:solidFill>
              </a:rPr>
              <a:t>r</a:t>
            </a:r>
            <a:r>
              <a:rPr lang="en-US" dirty="0">
                <a:solidFill>
                  <a:srgbClr val="113480"/>
                </a:solidFill>
              </a:rPr>
              <a:t>-tests, regression)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Rule of thumb = 10-20 observations per variable</a:t>
            </a:r>
          </a:p>
          <a:p>
            <a:pPr lvl="2">
              <a:defRPr/>
            </a:pPr>
            <a:r>
              <a:rPr lang="en-US" dirty="0"/>
              <a:t>More variables = more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Instrument Precision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Measurement error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Under-represents the construct of interest</a:t>
            </a:r>
          </a:p>
          <a:p>
            <a:pPr lvl="2">
              <a:defRPr/>
            </a:pPr>
            <a:r>
              <a:rPr lang="en-US" dirty="0"/>
              <a:t>Lower internal consistency reliability = more participants needed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Instrument Precision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81000" y="1828800"/>
          <a:ext cx="83820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15000" imgH="2962275" progId="WP9Doc">
                  <p:embed/>
                </p:oleObj>
              </mc:Choice>
              <mc:Fallback>
                <p:oleObj name="Document" r:id="rId2" imgW="5715000" imgH="2962275" progId="WP9Doc">
                  <p:embed/>
                  <p:pic>
                    <p:nvPicPr>
                      <p:cNvPr id="30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820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81000" y="2362200"/>
            <a:ext cx="7924800" cy="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81000" y="5486400"/>
            <a:ext cx="8001000" cy="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2743200"/>
            <a:ext cx="1676400" cy="2819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00600" y="2743200"/>
            <a:ext cx="1600200" cy="2819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705600" y="2743200"/>
            <a:ext cx="1752600" cy="2819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02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6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Attrition/Non-Response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many participants will respond?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Lower response rate = more participants needed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many participants will finish the study?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More attrition = more participants needed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many participants give useful data?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Missing data/errors; strictness, leniency, halo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More unusable data = more participants needed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Conduct a literature review to get estimates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Accessibility to Population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What are the limitations of the target population?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Smaller population sizes may determine your sample size regardless of other criteria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May just need to take what you can get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Power Analysis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Power Analysis helps determine the minimum sample size needed before collecting data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be conducted prior to collecting data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Helps budget resources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be included in empirical studies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8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Conclusion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Statistical tests are more likely to successful when: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Careful thought is given to meaningful effects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sample size provides enough statistical power to detect a meaningful effect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Want statistically significant and meaningful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Good journal articles will report both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B439AB-863D-521C-28F3-32C914FDAB4F}"/>
              </a:ext>
            </a:extLst>
          </p:cNvPr>
          <p:cNvCxnSpPr/>
          <p:nvPr/>
        </p:nvCxnSpPr>
        <p:spPr>
          <a:xfrm>
            <a:off x="685800" y="3810000"/>
            <a:ext cx="7924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Statistical Power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Power is the probability of correctly rejecting the null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Ranges from 0 to 1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 – probability of a Type II error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20% chance of incorrectly failing to reject the null hypothesis </a:t>
            </a:r>
            <a:r>
              <a:rPr lang="en-US" dirty="0">
                <a:solidFill>
                  <a:schemeClr val="tx1"/>
                </a:solidFill>
              </a:rPr>
              <a:t>(Type II error) </a:t>
            </a:r>
            <a:r>
              <a:rPr lang="en-US" dirty="0">
                <a:solidFill>
                  <a:srgbClr val="113480"/>
                </a:solidFill>
              </a:rPr>
              <a:t>equals an 80% chance of correctly rejecting the null hypothesis </a:t>
            </a:r>
            <a:r>
              <a:rPr lang="en-US" dirty="0">
                <a:solidFill>
                  <a:schemeClr val="tx1"/>
                </a:solidFill>
              </a:rPr>
              <a:t>(Power)</a:t>
            </a:r>
            <a:r>
              <a:rPr lang="en-US" dirty="0">
                <a:solidFill>
                  <a:srgbClr val="113480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Typically want power to be between 70-90%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researcher specifies the power level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Statistical Power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General rule of thumb is a power level of 80%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Higher power levels make it easier to find statistical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Higher power = more participants needed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4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Alpha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Type I error rate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Increasing alpha increases statistical power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Increasing alpha also increases the error rate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Higher alphas = fewer participants needed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Determining a Sample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686800" cy="5121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Several factors influence sample size: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statistical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level of significance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Using one- or two-tailed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effect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covariates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Parametric vs. non-parametric tests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number of groups or variables in the design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precision of the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Attrition and non-respondents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Accessibility to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1471</Words>
  <Application>Microsoft Office PowerPoint</Application>
  <PresentationFormat>On-screen Show (4:3)</PresentationFormat>
  <Paragraphs>303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Helvetica</vt:lpstr>
      <vt:lpstr>Lucida Grande</vt:lpstr>
      <vt:lpstr>Office Theme</vt:lpstr>
      <vt:lpstr>Document</vt:lpstr>
      <vt:lpstr>Determining a Sample Size</vt:lpstr>
      <vt:lpstr>Sample Size</vt:lpstr>
      <vt:lpstr>Power Analysis</vt:lpstr>
      <vt:lpstr>Determining a Sample Size</vt:lpstr>
      <vt:lpstr>Statistical Power</vt:lpstr>
      <vt:lpstr>Statistical Power</vt:lpstr>
      <vt:lpstr>Determining a Sample Size</vt:lpstr>
      <vt:lpstr>Alpha</vt:lpstr>
      <vt:lpstr>Determining a Sample Size</vt:lpstr>
      <vt:lpstr>Type of Statistical Test</vt:lpstr>
      <vt:lpstr>Determining a Sample Size</vt:lpstr>
      <vt:lpstr>Effect Size</vt:lpstr>
      <vt:lpstr>Effect Size</vt:lpstr>
      <vt:lpstr>Determining a Sample Size</vt:lpstr>
      <vt:lpstr>Covariates</vt:lpstr>
      <vt:lpstr>Covariates</vt:lpstr>
      <vt:lpstr>Determining a Sample Size</vt:lpstr>
      <vt:lpstr>Non/Parametric Tests</vt:lpstr>
      <vt:lpstr>Determining a Sample Size</vt:lpstr>
      <vt:lpstr>Groups/Variables/Design</vt:lpstr>
      <vt:lpstr>Groups/Variables/Design</vt:lpstr>
      <vt:lpstr>Groups/Variables/Design</vt:lpstr>
      <vt:lpstr>Determining a Sample Size</vt:lpstr>
      <vt:lpstr>Instrument Precision</vt:lpstr>
      <vt:lpstr>Instrument Precision</vt:lpstr>
      <vt:lpstr>Determining a Sample Size</vt:lpstr>
      <vt:lpstr>Attrition/Non-Response</vt:lpstr>
      <vt:lpstr>Determining a Sample Size</vt:lpstr>
      <vt:lpstr>Accessibility to Population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146</cp:revision>
  <cp:lastPrinted>2017-10-11T20:00:34Z</cp:lastPrinted>
  <dcterms:created xsi:type="dcterms:W3CDTF">2014-04-02T23:00:51Z</dcterms:created>
  <dcterms:modified xsi:type="dcterms:W3CDTF">2023-06-06T20:41:50Z</dcterms:modified>
</cp:coreProperties>
</file>