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03" r:id="rId2"/>
    <p:sldId id="379" r:id="rId3"/>
    <p:sldId id="375" r:id="rId4"/>
    <p:sldId id="373" r:id="rId5"/>
    <p:sldId id="374" r:id="rId6"/>
    <p:sldId id="370" r:id="rId7"/>
    <p:sldId id="371" r:id="rId8"/>
    <p:sldId id="372" r:id="rId9"/>
    <p:sldId id="376" r:id="rId10"/>
    <p:sldId id="380" r:id="rId11"/>
    <p:sldId id="445" r:id="rId12"/>
    <p:sldId id="446" r:id="rId13"/>
    <p:sldId id="318" r:id="rId14"/>
    <p:sldId id="360" r:id="rId15"/>
    <p:sldId id="377" r:id="rId16"/>
    <p:sldId id="361" r:id="rId17"/>
    <p:sldId id="362" r:id="rId18"/>
    <p:sldId id="378" r:id="rId19"/>
    <p:sldId id="447" r:id="rId20"/>
    <p:sldId id="448" r:id="rId21"/>
    <p:sldId id="381" r:id="rId22"/>
    <p:sldId id="382" r:id="rId23"/>
    <p:sldId id="383" r:id="rId24"/>
    <p:sldId id="384" r:id="rId25"/>
    <p:sldId id="385" r:id="rId26"/>
    <p:sldId id="386" r:id="rId27"/>
    <p:sldId id="387" r:id="rId28"/>
    <p:sldId id="388" r:id="rId29"/>
    <p:sldId id="389" r:id="rId30"/>
    <p:sldId id="390" r:id="rId3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16121"/>
    <a:srgbClr val="EF8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03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A1F84-9AB5-4488-B4A5-A109C9BA3F76}" type="datetimeFigureOut">
              <a:rPr lang="en-US" smtClean="0"/>
              <a:pPr/>
              <a:t>6/1/2023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C1AEA-586B-49F2-9424-8431D8390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8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54243" indent="-290093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60374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24523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88672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D876F62C-0467-4EF4-AD7B-19598A2F0E0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4828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54243" indent="-290093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60374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24523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88672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D876F62C-0467-4EF4-AD7B-19598A2F0E01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4828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23622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rgbClr val="F1612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4C8A-EC4F-4CDB-BD8D-57BF0B873EDF}" type="datetime1">
              <a:rPr lang="en-US" smtClean="0"/>
              <a:pPr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52400"/>
            <a:ext cx="2209800" cy="201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26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D49B-AE87-4B56-B058-A6F8502FD244}" type="datetime1">
              <a:rPr lang="en-US" smtClean="0"/>
              <a:pPr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9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7AD0-7D94-4AA9-A458-2235480340D6}" type="datetime1">
              <a:rPr lang="en-US" smtClean="0"/>
              <a:pPr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1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863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/>
          <a:lstStyle>
            <a:lvl1pPr marL="0" indent="0">
              <a:buNone/>
              <a:defRPr>
                <a:solidFill>
                  <a:srgbClr val="002060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>
                <a:solidFill>
                  <a:srgbClr val="F16121"/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>
                <a:solidFill>
                  <a:srgbClr val="002060"/>
                </a:solidFill>
              </a:defRPr>
            </a:lvl4pPr>
            <a:lvl5pPr marL="1828800" indent="0">
              <a:buNone/>
              <a:defRPr>
                <a:solidFill>
                  <a:srgbClr val="F1612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A8D8-3930-44FE-8B25-836FDDF2C130}" type="datetime1">
              <a:rPr lang="en-US" smtClean="0"/>
              <a:pPr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125164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86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2A5B-324B-42CB-B5A1-18A2753A9DBC}" type="datetime1">
              <a:rPr lang="en-US" smtClean="0"/>
              <a:pPr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6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B063-1E03-4A51-A5D5-5C03B2BAB223}" type="datetime1">
              <a:rPr lang="en-US" smtClean="0"/>
              <a:pPr/>
              <a:t>6/1/2023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7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0A8-4F2D-4543-A86D-CFA8BE4D0781}" type="datetime1">
              <a:rPr lang="en-US" smtClean="0"/>
              <a:pPr/>
              <a:t>6/1/2023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4C33-20E9-4341-8394-8E60B8B233AB}" type="datetime1">
              <a:rPr lang="en-US" smtClean="0"/>
              <a:pPr/>
              <a:t>6/1/2023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4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BEEE-1B16-49D2-A260-DB1B091C121E}" type="datetime1">
              <a:rPr lang="en-US" smtClean="0"/>
              <a:pPr/>
              <a:t>6/1/2023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6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750D-AB7C-463E-AC35-2C963F687880}" type="datetime1">
              <a:rPr lang="en-US" smtClean="0"/>
              <a:pPr/>
              <a:t>6/1/2023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3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E40E-7C6C-4DF9-BF13-CCAD923FCAA4}" type="datetime1">
              <a:rPr lang="en-US" smtClean="0"/>
              <a:pPr/>
              <a:t>6/1/2023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5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E53AA-AA87-4BAF-A09B-47EA33DB2C54}" type="datetime1">
              <a:rPr lang="en-US" smtClean="0"/>
              <a:pPr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0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752600"/>
            <a:ext cx="7848600" cy="228600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latin typeface="Helvetica" pitchFamily="34" charset="0"/>
                <a:cs typeface="Helvetica" pitchFamily="34" charset="0"/>
              </a:rPr>
              <a:t>Research Designs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304800"/>
            <a:ext cx="5486400" cy="114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Statistics for the Behavioral Sciences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8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54"/>
    </mc:Choice>
    <mc:Fallback xmlns="">
      <p:transition spd="slow" advTm="3755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752600"/>
            <a:ext cx="7848600" cy="228600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latin typeface="Helvetica" pitchFamily="34" charset="0"/>
                <a:cs typeface="Helvetica" pitchFamily="34" charset="0"/>
              </a:rPr>
              <a:t>Sampling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304800"/>
            <a:ext cx="5486400" cy="114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Statistics for the Behavioral Sciences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7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54"/>
    </mc:Choice>
    <mc:Fallback xmlns="">
      <p:transition spd="slow" advTm="37554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Sampling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Sample characteristics in research studies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Are the participants demographics and characteristics included? How well does this fit the population?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Are the inclusion and exclusion criteria included?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Is the sample size included? Is it appropriate for analyses?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Are non-response and attrition rates included?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Is a measure of statistical power included?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Sampling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Sampling procedures in research studies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Was the procedures used specified (probability vs. non-probability sampling)? Were they best?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Was the setting and location included?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Were incentives specified?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Were ethical standards met and consent obtained?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3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Sampling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Identify your target population(s)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Generalizability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Inclusion criteria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Exclusion criteria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Feasibility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Tangible vs. abstract populations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Define population before collecting data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Researcher defines the population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reader also defines the population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7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Inclusion Criteria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Experience with human resource decisions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Right handedness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At least 18 years of age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9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Exclusion Criteria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No HR experience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Left handedness or ambidextrous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Under 18 years of age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Metal implants/foreign objects/tattoos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Claustrophobia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Known disabilities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Neurological or psychological disorders</a:t>
            </a:r>
          </a:p>
          <a:p>
            <a:pPr lvl="1">
              <a:defRPr/>
            </a:pPr>
            <a:r>
              <a:rPr lang="en-US" dirty="0">
                <a:solidFill>
                  <a:schemeClr val="tx1"/>
                </a:solidFill>
              </a:rPr>
              <a:t>How well can I generalize to target population? Other populations?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5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Feasibility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Practicing HR professionals are busy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Cost more to reimburse for time and travel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Takes time to recruit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Students with HR experience are more accessible</a:t>
            </a:r>
          </a:p>
          <a:p>
            <a:pPr lvl="1">
              <a:defRPr/>
            </a:pPr>
            <a:r>
              <a:rPr lang="en-US" dirty="0">
                <a:solidFill>
                  <a:schemeClr val="tx1"/>
                </a:solidFill>
              </a:rPr>
              <a:t>How well can I generalize to target population? Other populations?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9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Key Considerations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Representativeness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F8923"/>
                </a:solidFill>
              </a:rPr>
              <a:t>Sample characteristics are similar to those of the population from which the sample was drawn</a:t>
            </a:r>
          </a:p>
          <a:p>
            <a:pPr lvl="2">
              <a:defRPr/>
            </a:pPr>
            <a:r>
              <a:rPr lang="en-US" dirty="0"/>
              <a:t>Are students with HR experience similar to those employed in the field?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7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Selecting a Sample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Apply a sampling strategy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F8923"/>
                </a:solidFill>
              </a:rPr>
              <a:t>Probability sampling</a:t>
            </a:r>
          </a:p>
          <a:p>
            <a:pPr lvl="2">
              <a:defRPr/>
            </a:pPr>
            <a:r>
              <a:rPr lang="en-US" dirty="0"/>
              <a:t>Observations in pop. has some probability of being selected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F8923"/>
                </a:solidFill>
              </a:rPr>
              <a:t>Non-Probability sampling</a:t>
            </a:r>
          </a:p>
          <a:p>
            <a:pPr lvl="2">
              <a:defRPr/>
            </a:pPr>
            <a:r>
              <a:rPr lang="en-US" dirty="0"/>
              <a:t>Some observations have a zero chance of being selected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F8923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8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Selecting a Sample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Simple random sample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F8923"/>
                </a:solidFill>
              </a:rPr>
              <a:t>Every observations has an equal chance of selection 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Result in representative samples with large </a:t>
            </a:r>
            <a:r>
              <a:rPr lang="en-US" i="1" dirty="0"/>
              <a:t>n</a:t>
            </a:r>
            <a:r>
              <a:rPr lang="en-US" dirty="0"/>
              <a:t>’s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Easy to do in statistical packages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Can result in an unbalanced sub-samples in smaller samples (random grouping)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6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Methods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Quantitative and Qualitative Traditions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Both based in empirical and primary research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Can be used at both the individual and collective levels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E87511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Quantitative (inferential)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Rooted in positivism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Objective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Follows laws of nature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Mathematically verified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Grounded in sensory experiences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3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Selecting a Sample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Systematic random sample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F8923"/>
                </a:solidFill>
              </a:rPr>
              <a:t>Every </a:t>
            </a:r>
            <a:r>
              <a:rPr lang="en-US" i="1" dirty="0">
                <a:solidFill>
                  <a:srgbClr val="EF8923"/>
                </a:solidFill>
              </a:rPr>
              <a:t>n</a:t>
            </a:r>
            <a:r>
              <a:rPr lang="en-US" dirty="0">
                <a:solidFill>
                  <a:srgbClr val="EF8923"/>
                </a:solidFill>
              </a:rPr>
              <a:t>th member in frame is selected 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Result in representative samples with large </a:t>
            </a:r>
            <a:r>
              <a:rPr lang="en-US" i="1" dirty="0"/>
              <a:t>n</a:t>
            </a:r>
            <a:r>
              <a:rPr lang="en-US" dirty="0"/>
              <a:t>’s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Ideal if sampling frame is not randomly ordered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Reduces unbalanced sub-samples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35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Selecting a Sample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Stratified random sample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F8923"/>
                </a:solidFill>
              </a:rPr>
              <a:t>Probability for selection depends on strata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Target population is divided into meaningful sub-groups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Then probability sampling is used within each group</a:t>
            </a:r>
          </a:p>
          <a:p>
            <a:pPr marL="1714500" lvl="3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Proportion or equal allocation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20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Selecting a Sample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Proportional allocation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F8923"/>
                </a:solidFill>
              </a:rPr>
              <a:t>Sample size in each stratum is proportional to the target population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Preferred when strata size are more similar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Preferred when interested more in external validity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Equal allocation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F8923"/>
                </a:solidFill>
              </a:rPr>
              <a:t>Sample size in each stratum are equal regardless of the proportion in the target population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Preferred when there are strata with very low proportions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Preferred when interested more in internal validity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56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Selecting a Sample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Cluster sampling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F8923"/>
                </a:solidFill>
              </a:rPr>
              <a:t>Sample drawn in two or more distinct stages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Randomly sample clusters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Randomly sample within clusters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F8923"/>
                </a:solidFill>
              </a:rPr>
              <a:t>Sampling error at each stage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Overall sampling error is increased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Concerned also about dependent observations within stage</a:t>
            </a:r>
          </a:p>
          <a:p>
            <a:pPr lvl="2">
              <a:buFont typeface="Arial" pitchFamily="34" charset="0"/>
              <a:buChar char="•"/>
              <a:defRPr/>
            </a:pPr>
            <a:endParaRPr lang="en-US" dirty="0">
              <a:solidFill>
                <a:srgbClr val="EF8923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Selecting a Sample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Apply a sampling strategy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Probability sampling</a:t>
            </a:r>
          </a:p>
          <a:p>
            <a:pPr lvl="2"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Observations in pop. has some probability of being selected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F8923"/>
                </a:solidFill>
              </a:rPr>
              <a:t>Non-Probability sampling</a:t>
            </a:r>
          </a:p>
          <a:p>
            <a:pPr lvl="2">
              <a:defRPr/>
            </a:pPr>
            <a:r>
              <a:rPr lang="en-US" dirty="0"/>
              <a:t>Some observations have a zero chance of being selected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F8923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8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Selecting a Sample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Non-probability sampling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F8923"/>
                </a:solidFill>
              </a:rPr>
              <a:t>May not be representative of the target population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Represents the abstract population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F8923"/>
                </a:solidFill>
              </a:rPr>
              <a:t>More sampling error than probability sampling</a:t>
            </a:r>
          </a:p>
          <a:p>
            <a:pPr lvl="2">
              <a:buFont typeface="Arial" pitchFamily="34" charset="0"/>
              <a:buChar char="•"/>
              <a:defRPr/>
            </a:pPr>
            <a:endParaRPr lang="en-US" dirty="0">
              <a:solidFill>
                <a:srgbClr val="EF8923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3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Selecting a Sample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Convenience sample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F8923"/>
                </a:solidFill>
              </a:rPr>
              <a:t>Respondents selected because of ease of access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Example - volunteers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Some observations have a zero probability of selection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Less generalizable to target population, but generalizable to the abstract population</a:t>
            </a:r>
          </a:p>
          <a:p>
            <a:pPr lvl="2">
              <a:defRPr/>
            </a:pPr>
            <a:endParaRPr lang="en-US" dirty="0"/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Selecting a Sample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Additional non-probability sampling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F8923"/>
                </a:solidFill>
              </a:rPr>
              <a:t>Purposive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Selected based on targeted characteristics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F8923"/>
                </a:solidFill>
              </a:rPr>
              <a:t>Quota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Selected to meet a predetermined number of observations from different stratum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F8923"/>
                </a:solidFill>
              </a:rPr>
              <a:t>Snowball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Using one or more individuals to gain access to other similar individuals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Used when population is small and difficult to access </a:t>
            </a:r>
          </a:p>
          <a:p>
            <a:pPr lvl="2">
              <a:defRPr/>
            </a:pPr>
            <a:endParaRPr lang="en-US" dirty="0"/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0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Sampling Challenges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Non-response bias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F8923"/>
                </a:solidFill>
              </a:rPr>
              <a:t>Individuals targeted in the sample do not respond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F8923"/>
                </a:solidFill>
              </a:rPr>
              <a:t>Possible causes: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People not home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People choose not to respond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People unable to respond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People cannot be located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…</a:t>
            </a:r>
          </a:p>
          <a:p>
            <a:pPr lvl="2">
              <a:defRPr/>
            </a:pPr>
            <a:endParaRPr lang="en-US" dirty="0"/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4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Sampling Challenges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Solutions to non-response bias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F8923"/>
                </a:solidFill>
              </a:rPr>
              <a:t>Recurrent contact (callbacks, reminder emails, etc.)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F8923"/>
                </a:solidFill>
              </a:rPr>
              <a:t>Provide incentives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F8923"/>
                </a:solidFill>
              </a:rPr>
              <a:t>Include letterhead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F8923"/>
                </a:solidFill>
              </a:rPr>
              <a:t>Compare known-information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F8923"/>
                </a:solidFill>
              </a:rPr>
              <a:t>others</a:t>
            </a:r>
          </a:p>
          <a:p>
            <a:pPr lvl="2">
              <a:defRPr/>
            </a:pPr>
            <a:endParaRPr lang="en-US" dirty="0"/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4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Qualitative Methods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Descriptive inquiry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Understand an issue or phenomenon by describing experiences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Can be used at both the individual and collective levels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Speculative inquiry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Goal is to use collected information to generate themes, constructs, and theories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Requires cognitive manipulation and interpretation 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42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Sampling Challenges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Justification is needed for participants sampled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Is one group enough?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F8923"/>
                </a:solidFill>
              </a:rPr>
              <a:t>Multiple groups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F8923"/>
                </a:solidFill>
              </a:rPr>
              <a:t>Hierarchical groups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Narrower pops. control extraneous variables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F8923"/>
                </a:solidFill>
              </a:rPr>
              <a:t>But at a cost to generalizability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F8923"/>
                </a:solidFill>
              </a:rPr>
              <a:t>Internal vs external validity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Do you use average or extreme groups?</a:t>
            </a:r>
          </a:p>
          <a:p>
            <a:pPr lvl="2">
              <a:defRPr/>
            </a:pPr>
            <a:endParaRPr lang="en-US" dirty="0"/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9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Observations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10600" cy="4648200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Describe the behavior of individuals or groups in their natural settings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Complete participant – </a:t>
            </a:r>
            <a:r>
              <a:rPr lang="en-US" dirty="0">
                <a:solidFill>
                  <a:schemeClr val="tx1"/>
                </a:solidFill>
              </a:rPr>
              <a:t>identity concealed and acts as member of group being studied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Participant as observer – </a:t>
            </a:r>
            <a:r>
              <a:rPr lang="en-US" dirty="0">
                <a:solidFill>
                  <a:schemeClr val="tx1"/>
                </a:solidFill>
              </a:rPr>
              <a:t>member of group being studied, but group is aware of the research activity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Observer as participant – </a:t>
            </a:r>
            <a:r>
              <a:rPr lang="en-US" dirty="0">
                <a:solidFill>
                  <a:schemeClr val="tx1"/>
                </a:solidFill>
              </a:rPr>
              <a:t>participates as necessary but primary responsibility is to the research role (collect data)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Complete observer – </a:t>
            </a:r>
            <a:r>
              <a:rPr lang="en-US" dirty="0">
                <a:solidFill>
                  <a:schemeClr val="tx1"/>
                </a:solidFill>
              </a:rPr>
              <a:t>no participation and group is unaware of being observed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Interviews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106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Used to collect information conversationally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Unstructured (conversational)– </a:t>
            </a:r>
            <a:r>
              <a:rPr lang="en-US" dirty="0">
                <a:solidFill>
                  <a:schemeClr val="tx1"/>
                </a:solidFill>
              </a:rPr>
              <a:t>no predetermined questions; open and adaptable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Semi-Structured (guide) – </a:t>
            </a:r>
            <a:r>
              <a:rPr lang="en-US" dirty="0">
                <a:solidFill>
                  <a:schemeClr val="tx1"/>
                </a:solidFill>
              </a:rPr>
              <a:t>basic questions predetermined but flexible to follow-up/clarification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Structured – </a:t>
            </a:r>
            <a:r>
              <a:rPr lang="en-US" dirty="0">
                <a:solidFill>
                  <a:schemeClr val="tx1"/>
                </a:solidFill>
              </a:rPr>
              <a:t>the same questions are asked of all interviewees, regardless of responses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Fixed response – </a:t>
            </a:r>
            <a:r>
              <a:rPr lang="en-US" dirty="0">
                <a:solidFill>
                  <a:schemeClr val="tx1"/>
                </a:solidFill>
              </a:rPr>
              <a:t>predetermined questions where participants selected from predetermined responses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7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Qualitative Methods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Phenomenology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Seeks to understand actual “lived experiences”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Full description of a participant’s experiences: thoughts, feelings, sensations, memories, stream of consciousness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Grounded Theory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Start with broad questions that lead to more specific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Evaluate responses for themes, constructs, and theories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Ethnography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Focus on culture – behaviors, attitudes, and practices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Interest in advancing understanding of cultural dynamics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2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Qualitative Methods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75615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Case studies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Used to examine individual-level experiences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2600" dirty="0"/>
              <a:t>Illustrative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2600" dirty="0"/>
              <a:t>Exploratory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2600" dirty="0"/>
              <a:t>Critical incident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2600" dirty="0"/>
              <a:t>Program effects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2600" dirty="0"/>
              <a:t>Prospective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2600" dirty="0"/>
              <a:t>Cumulative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2600" dirty="0"/>
              <a:t>Narrative</a:t>
            </a: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2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Qualitative Methods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75615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Biographies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Describes the life of individuals within specific fields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Interpretive 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2600" dirty="0"/>
              <a:t>Nested within local, national, and world conditions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2600" dirty="0"/>
              <a:t>Biased by the experiences and values of the writer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2600" dirty="0"/>
              <a:t>Subjectivity among objective records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2600" dirty="0"/>
              <a:t>Constantly changing as records become available</a:t>
            </a: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44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Method Comparison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When best to use quantitative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When best to use qualitative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If possible use both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9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3415</TotalTime>
  <Words>1326</Words>
  <Application>Microsoft Office PowerPoint</Application>
  <PresentationFormat>On-screen Show (4:3)</PresentationFormat>
  <Paragraphs>288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Helvetica</vt:lpstr>
      <vt:lpstr>Lucida Grande</vt:lpstr>
      <vt:lpstr>Office Theme</vt:lpstr>
      <vt:lpstr>Research Designs</vt:lpstr>
      <vt:lpstr>Methods</vt:lpstr>
      <vt:lpstr>Qualitative Methods</vt:lpstr>
      <vt:lpstr>Observations</vt:lpstr>
      <vt:lpstr>Interviews</vt:lpstr>
      <vt:lpstr>Qualitative Methods</vt:lpstr>
      <vt:lpstr>Qualitative Methods</vt:lpstr>
      <vt:lpstr>Qualitative Methods</vt:lpstr>
      <vt:lpstr>Method Comparison</vt:lpstr>
      <vt:lpstr>Sampling</vt:lpstr>
      <vt:lpstr>Sampling</vt:lpstr>
      <vt:lpstr>Sampling</vt:lpstr>
      <vt:lpstr>Sampling</vt:lpstr>
      <vt:lpstr>Inclusion Criteria</vt:lpstr>
      <vt:lpstr>Exclusion Criteria</vt:lpstr>
      <vt:lpstr>Feasibility</vt:lpstr>
      <vt:lpstr>Key Considerations</vt:lpstr>
      <vt:lpstr>Selecting a Sample</vt:lpstr>
      <vt:lpstr>Selecting a Sample</vt:lpstr>
      <vt:lpstr>Selecting a Sample</vt:lpstr>
      <vt:lpstr>Selecting a Sample</vt:lpstr>
      <vt:lpstr>Selecting a Sample</vt:lpstr>
      <vt:lpstr>Selecting a Sample</vt:lpstr>
      <vt:lpstr>Selecting a Sample</vt:lpstr>
      <vt:lpstr>Selecting a Sample</vt:lpstr>
      <vt:lpstr>Selecting a Sample</vt:lpstr>
      <vt:lpstr>Selecting a Sample</vt:lpstr>
      <vt:lpstr>Sampling Challenges</vt:lpstr>
      <vt:lpstr>Sampling Challenges</vt:lpstr>
      <vt:lpstr>Sampling Challenges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Bubb</dc:creator>
  <cp:lastModifiedBy>Robert Bubb</cp:lastModifiedBy>
  <cp:revision>125</cp:revision>
  <cp:lastPrinted>2014-04-03T00:48:08Z</cp:lastPrinted>
  <dcterms:created xsi:type="dcterms:W3CDTF">2014-04-02T23:00:51Z</dcterms:created>
  <dcterms:modified xsi:type="dcterms:W3CDTF">2023-06-01T22:42:49Z</dcterms:modified>
</cp:coreProperties>
</file>