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750" r:id="rId2"/>
    <p:sldId id="664" r:id="rId3"/>
    <p:sldId id="670" r:id="rId4"/>
    <p:sldId id="762" r:id="rId5"/>
    <p:sldId id="695" r:id="rId6"/>
    <p:sldId id="755" r:id="rId7"/>
    <p:sldId id="763" r:id="rId8"/>
    <p:sldId id="764" r:id="rId9"/>
    <p:sldId id="756" r:id="rId10"/>
    <p:sldId id="697" r:id="rId11"/>
    <p:sldId id="698" r:id="rId12"/>
    <p:sldId id="699" r:id="rId13"/>
    <p:sldId id="700" r:id="rId14"/>
    <p:sldId id="701" r:id="rId15"/>
    <p:sldId id="702" r:id="rId16"/>
    <p:sldId id="703" r:id="rId17"/>
    <p:sldId id="720" r:id="rId18"/>
    <p:sldId id="708" r:id="rId19"/>
    <p:sldId id="772" r:id="rId20"/>
    <p:sldId id="704" r:id="rId21"/>
    <p:sldId id="721" r:id="rId22"/>
    <p:sldId id="757" r:id="rId23"/>
    <p:sldId id="707" r:id="rId24"/>
    <p:sldId id="767" r:id="rId25"/>
    <p:sldId id="771" r:id="rId26"/>
  </p:sldIdLst>
  <p:sldSz cx="9144000" cy="6858000" type="screen4x3"/>
  <p:notesSz cx="9296400" cy="7010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7511"/>
    <a:srgbClr val="E0E0E0"/>
    <a:srgbClr val="EF8923"/>
    <a:srgbClr val="E4E4E4"/>
    <a:srgbClr val="F161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261" autoAdjust="0"/>
  </p:normalViewPr>
  <p:slideViewPr>
    <p:cSldViewPr>
      <p:cViewPr varScale="1">
        <p:scale>
          <a:sx n="94" d="100"/>
          <a:sy n="94" d="100"/>
        </p:scale>
        <p:origin x="672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err="1"/>
              <a:t>Unrotated</a:t>
            </a:r>
            <a:endParaRPr lang="en-US" dirty="0"/>
          </a:p>
        </c:rich>
      </c:tx>
      <c:overlay val="0"/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Y-Values</c:v>
                </c:pt>
              </c:strCache>
            </c:strRef>
          </c:tx>
          <c:spPr>
            <a:ln w="28575">
              <a:noFill/>
            </a:ln>
          </c:spPr>
          <c:xVal>
            <c:numRef>
              <c:f>Sheet1!$A$2:$A$13</c:f>
              <c:numCache>
                <c:formatCode>General</c:formatCode>
                <c:ptCount val="12"/>
                <c:pt idx="0">
                  <c:v>0.51313808109637538</c:v>
                </c:pt>
                <c:pt idx="1">
                  <c:v>0.77230975895837772</c:v>
                </c:pt>
                <c:pt idx="2">
                  <c:v>0.75083479844056067</c:v>
                </c:pt>
                <c:pt idx="3">
                  <c:v>0.79252298484546391</c:v>
                </c:pt>
                <c:pt idx="4">
                  <c:v>0.73230247085298683</c:v>
                </c:pt>
                <c:pt idx="5">
                  <c:v>0.75881118118538737</c:v>
                </c:pt>
                <c:pt idx="6">
                  <c:v>0.62956651747520165</c:v>
                </c:pt>
                <c:pt idx="7">
                  <c:v>0.59127981140742636</c:v>
                </c:pt>
                <c:pt idx="8">
                  <c:v>0.55827340157869954</c:v>
                </c:pt>
                <c:pt idx="9">
                  <c:v>0.57136464101851869</c:v>
                </c:pt>
                <c:pt idx="10">
                  <c:v>0.58607928812563159</c:v>
                </c:pt>
                <c:pt idx="11">
                  <c:v>0.60288495607570614</c:v>
                </c:pt>
              </c:numCache>
            </c:numRef>
          </c:xVal>
          <c:yVal>
            <c:numRef>
              <c:f>Sheet1!$B$2:$B$13</c:f>
              <c:numCache>
                <c:formatCode>General</c:formatCode>
                <c:ptCount val="12"/>
                <c:pt idx="0">
                  <c:v>-0.13343214485433602</c:v>
                </c:pt>
                <c:pt idx="1">
                  <c:v>-0.11427599385264445</c:v>
                </c:pt>
                <c:pt idx="2">
                  <c:v>-0.12152591917037107</c:v>
                </c:pt>
                <c:pt idx="3">
                  <c:v>-0.28958341951006328</c:v>
                </c:pt>
                <c:pt idx="4">
                  <c:v>0.45699802167855602</c:v>
                </c:pt>
                <c:pt idx="5">
                  <c:v>-0.20414323568262049</c:v>
                </c:pt>
                <c:pt idx="6">
                  <c:v>-0.3498011066863338</c:v>
                </c:pt>
                <c:pt idx="7">
                  <c:v>0.60816879369989929</c:v>
                </c:pt>
                <c:pt idx="8">
                  <c:v>-0.42334788798002498</c:v>
                </c:pt>
                <c:pt idx="9">
                  <c:v>0.60659225965882269</c:v>
                </c:pt>
                <c:pt idx="10">
                  <c:v>0.43313166802174136</c:v>
                </c:pt>
                <c:pt idx="11">
                  <c:v>-0.34127156680990123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39CF-41E4-8F18-AF9E68E3302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05888504"/>
        <c:axId val="206262176"/>
      </c:scatterChart>
      <c:valAx>
        <c:axId val="205888504"/>
        <c:scaling>
          <c:orientation val="minMax"/>
          <c:max val="0.9"/>
          <c:min val="0.4"/>
        </c:scaling>
        <c:delete val="0"/>
        <c:axPos val="b"/>
        <c:numFmt formatCode="General" sourceLinked="1"/>
        <c:majorTickMark val="out"/>
        <c:minorTickMark val="none"/>
        <c:tickLblPos val="low"/>
        <c:crossAx val="206262176"/>
        <c:crosses val="autoZero"/>
        <c:crossBetween val="midCat"/>
      </c:valAx>
      <c:valAx>
        <c:axId val="206262176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205888504"/>
        <c:crosses val="autoZero"/>
        <c:crossBetween val="midCat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/>
              <a:t>Rotated</a:t>
            </a:r>
          </a:p>
        </c:rich>
      </c:tx>
      <c:overlay val="0"/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Y-Values</c:v>
                </c:pt>
              </c:strCache>
            </c:strRef>
          </c:tx>
          <c:spPr>
            <a:ln w="28575">
              <a:noFill/>
            </a:ln>
          </c:spPr>
          <c:xVal>
            <c:numRef>
              <c:f>Sheet1!$A$2:$A$13</c:f>
              <c:numCache>
                <c:formatCode>General</c:formatCode>
                <c:ptCount val="12"/>
                <c:pt idx="0">
                  <c:v>0.49211647106963052</c:v>
                </c:pt>
                <c:pt idx="1">
                  <c:v>0.68928042203925011</c:v>
                </c:pt>
                <c:pt idx="2">
                  <c:v>0.67630573745554823</c:v>
                </c:pt>
                <c:pt idx="3">
                  <c:v>0.80963717304770877</c:v>
                </c:pt>
                <c:pt idx="4">
                  <c:v>0.31788313231465726</c:v>
                </c:pt>
                <c:pt idx="5">
                  <c:v>0.73177959031043172</c:v>
                </c:pt>
                <c:pt idx="6">
                  <c:v>0.71427240209320508</c:v>
                </c:pt>
                <c:pt idx="7">
                  <c:v>0.11465066393818103</c:v>
                </c:pt>
                <c:pt idx="8">
                  <c:v>0.70057750506883643</c:v>
                </c:pt>
                <c:pt idx="9">
                  <c:v>9.9562342937692394E-2</c:v>
                </c:pt>
                <c:pt idx="10">
                  <c:v>0.21439815408093379</c:v>
                </c:pt>
                <c:pt idx="11">
                  <c:v>0.68773891756226702</c:v>
                </c:pt>
              </c:numCache>
            </c:numRef>
          </c:xVal>
          <c:yVal>
            <c:numRef>
              <c:f>Sheet1!$B$2:$B$13</c:f>
              <c:numCache>
                <c:formatCode>General</c:formatCode>
                <c:ptCount val="12"/>
                <c:pt idx="0">
                  <c:v>0.19732259488885798</c:v>
                </c:pt>
                <c:pt idx="1">
                  <c:v>0.36662496688953161</c:v>
                </c:pt>
                <c:pt idx="2">
                  <c:v>0.34804021759588066</c:v>
                </c:pt>
                <c:pt idx="3">
                  <c:v>0.23756869823867641</c:v>
                </c:pt>
                <c:pt idx="4">
                  <c:v>0.80253623894832671</c:v>
                </c:pt>
                <c:pt idx="5">
                  <c:v>0.28629966917904276</c:v>
                </c:pt>
                <c:pt idx="6">
                  <c:v>9.2356644443374658E-2</c:v>
                </c:pt>
                <c:pt idx="7">
                  <c:v>0.84043817278067912</c:v>
                </c:pt>
                <c:pt idx="8">
                  <c:v>-9.1533905698498036E-3</c:v>
                </c:pt>
                <c:pt idx="9">
                  <c:v>0.8273445850145964</c:v>
                </c:pt>
                <c:pt idx="10">
                  <c:v>0.69650944382673752</c:v>
                </c:pt>
                <c:pt idx="11">
                  <c:v>8.3377058268880311E-2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9FFC-4C84-A797-F2AF27C42E1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06262960"/>
        <c:axId val="206263352"/>
      </c:scatterChart>
      <c:valAx>
        <c:axId val="2062629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crossAx val="206263352"/>
        <c:crosses val="autoZero"/>
        <c:crossBetween val="midCat"/>
      </c:valAx>
      <c:valAx>
        <c:axId val="206263352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206262960"/>
        <c:crosses val="autoZero"/>
        <c:crossBetween val="midCat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4029282" cy="35184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65014" y="1"/>
            <a:ext cx="4029282" cy="35184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0E63F8-7FB4-4688-9396-4F6D68B2DC4A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6658556"/>
            <a:ext cx="4029282" cy="35184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65014" y="6658556"/>
            <a:ext cx="4029282" cy="35184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B384A5-195B-42F4-8020-FCD92C7AD4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66159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4029282" cy="35064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65014" y="1"/>
            <a:ext cx="4029282" cy="35064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4A1F84-9AB5-4488-B4A5-A109C9BA3F76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95600" y="525463"/>
            <a:ext cx="3505200" cy="2628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30483" y="3330482"/>
            <a:ext cx="7435436" cy="315456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6658556"/>
            <a:ext cx="4029282" cy="35064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65014" y="6658556"/>
            <a:ext cx="4029282" cy="35064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AC1AEA-586B-49F2-9424-8431D83906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39873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Lucida Grande" pitchFamily="1" charset="0"/>
              <a:ea typeface="Geneva" pitchFamily="1" charset="-128"/>
            </a:endParaRPr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9pPr>
          </a:lstStyle>
          <a:p>
            <a:fld id="{F1958ADA-060D-4B2F-A356-2038AC40A0F7}" type="slidenum">
              <a:rPr lang="en-US" altLang="en-US" sz="1200" smtClean="0"/>
              <a:pPr/>
              <a:t>1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267985081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Lucida Grande" pitchFamily="1" charset="0"/>
              <a:ea typeface="Geneva" pitchFamily="1" charset="-128"/>
            </a:endParaRPr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9pPr>
          </a:lstStyle>
          <a:p>
            <a:fld id="{F1958ADA-060D-4B2F-A356-2038AC40A0F7}" type="slidenum">
              <a:rPr lang="en-US" altLang="en-US" sz="1200" smtClean="0"/>
              <a:pPr/>
              <a:t>10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306428403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Lucida Grande" pitchFamily="1" charset="0"/>
              <a:ea typeface="Geneva" pitchFamily="1" charset="-128"/>
            </a:endParaRPr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9pPr>
          </a:lstStyle>
          <a:p>
            <a:fld id="{F1958ADA-060D-4B2F-A356-2038AC40A0F7}" type="slidenum">
              <a:rPr lang="en-US" altLang="en-US" sz="1200" smtClean="0"/>
              <a:pPr/>
              <a:t>11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306428403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Lucida Grande" pitchFamily="1" charset="0"/>
              <a:ea typeface="Geneva" pitchFamily="1" charset="-128"/>
            </a:endParaRPr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9pPr>
          </a:lstStyle>
          <a:p>
            <a:fld id="{F1958ADA-060D-4B2F-A356-2038AC40A0F7}" type="slidenum">
              <a:rPr lang="en-US" altLang="en-US" sz="1200" smtClean="0"/>
              <a:pPr/>
              <a:t>12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306428403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Lucida Grande" pitchFamily="1" charset="0"/>
              <a:ea typeface="Geneva" pitchFamily="1" charset="-128"/>
            </a:endParaRPr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9pPr>
          </a:lstStyle>
          <a:p>
            <a:fld id="{F1958ADA-060D-4B2F-A356-2038AC40A0F7}" type="slidenum">
              <a:rPr lang="en-US" altLang="en-US" sz="1200" smtClean="0"/>
              <a:pPr/>
              <a:t>13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306428403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Lucida Grande" pitchFamily="1" charset="0"/>
              <a:ea typeface="Geneva" pitchFamily="1" charset="-128"/>
            </a:endParaRPr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9pPr>
          </a:lstStyle>
          <a:p>
            <a:fld id="{F1958ADA-060D-4B2F-A356-2038AC40A0F7}" type="slidenum">
              <a:rPr lang="en-US" altLang="en-US" sz="1200" smtClean="0"/>
              <a:pPr/>
              <a:t>14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306428403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Lucida Grande" pitchFamily="1" charset="0"/>
              <a:ea typeface="Geneva" pitchFamily="1" charset="-128"/>
            </a:endParaRPr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9pPr>
          </a:lstStyle>
          <a:p>
            <a:fld id="{F1958ADA-060D-4B2F-A356-2038AC40A0F7}" type="slidenum">
              <a:rPr lang="en-US" altLang="en-US" sz="1200" smtClean="0"/>
              <a:pPr/>
              <a:t>15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306428403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Lucida Grande" pitchFamily="1" charset="0"/>
              <a:ea typeface="Geneva" pitchFamily="1" charset="-128"/>
            </a:endParaRPr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9pPr>
          </a:lstStyle>
          <a:p>
            <a:fld id="{F1958ADA-060D-4B2F-A356-2038AC40A0F7}" type="slidenum">
              <a:rPr lang="en-US" altLang="en-US" sz="1200" smtClean="0"/>
              <a:pPr/>
              <a:t>16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306428403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Lucida Grande" pitchFamily="1" charset="0"/>
              <a:ea typeface="Geneva" pitchFamily="1" charset="-128"/>
            </a:endParaRPr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9pPr>
          </a:lstStyle>
          <a:p>
            <a:fld id="{F1958ADA-060D-4B2F-A356-2038AC40A0F7}" type="slidenum">
              <a:rPr lang="en-US" altLang="en-US" sz="1200" smtClean="0"/>
              <a:pPr/>
              <a:t>17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306428403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Lucida Grande" pitchFamily="1" charset="0"/>
              <a:ea typeface="Geneva" pitchFamily="1" charset="-128"/>
            </a:endParaRPr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9pPr>
          </a:lstStyle>
          <a:p>
            <a:fld id="{F1958ADA-060D-4B2F-A356-2038AC40A0F7}" type="slidenum">
              <a:rPr lang="en-US" altLang="en-US" sz="1200" smtClean="0"/>
              <a:pPr/>
              <a:t>18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306428403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Lucida Grande" pitchFamily="1" charset="0"/>
              <a:ea typeface="Geneva" pitchFamily="1" charset="-128"/>
            </a:endParaRPr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9pPr>
          </a:lstStyle>
          <a:p>
            <a:fld id="{F1958ADA-060D-4B2F-A356-2038AC40A0F7}" type="slidenum">
              <a:rPr lang="en-US" altLang="en-US" sz="1200" smtClean="0"/>
              <a:pPr/>
              <a:t>19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26025407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1pPr>
            <a:lvl2pPr marL="754243" indent="-290093"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2pPr>
            <a:lvl3pPr marL="1160374" indent="-232075"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3pPr>
            <a:lvl4pPr marL="1624523" indent="-232075"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4pPr>
            <a:lvl5pPr marL="2088672" indent="-232075"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5pPr>
            <a:lvl6pPr marL="2552822" indent="-2320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6pPr>
            <a:lvl7pPr marL="3016971" indent="-2320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7pPr>
            <a:lvl8pPr marL="3481121" indent="-2320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8pPr>
            <a:lvl9pPr marL="3945270" indent="-2320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9pPr>
          </a:lstStyle>
          <a:p>
            <a:fld id="{D876F62C-0467-4EF4-AD7B-19598A2F0E01}" type="slidenum">
              <a:rPr lang="en-US" altLang="en-US" sz="1200"/>
              <a:pPr/>
              <a:t>2</a:t>
            </a:fld>
            <a:endParaRPr lang="en-US" altLang="en-US" sz="120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Lucida Grande" pitchFamily="1" charset="0"/>
              <a:ea typeface="Geneva" pitchFamily="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6865339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Lucida Grande" pitchFamily="1" charset="0"/>
              <a:ea typeface="Geneva" pitchFamily="1" charset="-128"/>
            </a:endParaRPr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9pPr>
          </a:lstStyle>
          <a:p>
            <a:fld id="{F1958ADA-060D-4B2F-A356-2038AC40A0F7}" type="slidenum">
              <a:rPr lang="en-US" altLang="en-US" sz="1200" smtClean="0"/>
              <a:pPr/>
              <a:t>20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306428403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Lucida Grande" pitchFamily="1" charset="0"/>
              <a:ea typeface="Geneva" pitchFamily="1" charset="-128"/>
            </a:endParaRPr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9pPr>
          </a:lstStyle>
          <a:p>
            <a:fld id="{F1958ADA-060D-4B2F-A356-2038AC40A0F7}" type="slidenum">
              <a:rPr lang="en-US" altLang="en-US" sz="1200" smtClean="0"/>
              <a:pPr/>
              <a:t>21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306428403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Lucida Grande" pitchFamily="1" charset="0"/>
              <a:ea typeface="Geneva" pitchFamily="1" charset="-128"/>
            </a:endParaRPr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9pPr>
          </a:lstStyle>
          <a:p>
            <a:fld id="{F1958ADA-060D-4B2F-A356-2038AC40A0F7}" type="slidenum">
              <a:rPr lang="en-US" altLang="en-US" sz="1200" smtClean="0"/>
              <a:pPr/>
              <a:t>22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150649729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Lucida Grande" pitchFamily="1" charset="0"/>
              <a:ea typeface="Geneva" pitchFamily="1" charset="-128"/>
            </a:endParaRPr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9pPr>
          </a:lstStyle>
          <a:p>
            <a:fld id="{F1958ADA-060D-4B2F-A356-2038AC40A0F7}" type="slidenum">
              <a:rPr lang="en-US" altLang="en-US" sz="1200" smtClean="0"/>
              <a:pPr/>
              <a:t>23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306428403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Lucida Grande" pitchFamily="1" charset="0"/>
              <a:ea typeface="Geneva" pitchFamily="1" charset="-128"/>
            </a:endParaRPr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9pPr>
          </a:lstStyle>
          <a:p>
            <a:fld id="{F1958ADA-060D-4B2F-A356-2038AC40A0F7}" type="slidenum">
              <a:rPr lang="en-US" altLang="en-US" sz="1200" smtClean="0"/>
              <a:pPr/>
              <a:t>24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1558370778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Lucida Grande" pitchFamily="1" charset="0"/>
              <a:ea typeface="Geneva" pitchFamily="1" charset="-128"/>
            </a:endParaRPr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9pPr>
          </a:lstStyle>
          <a:p>
            <a:fld id="{F1958ADA-060D-4B2F-A356-2038AC40A0F7}" type="slidenum">
              <a:rPr lang="en-US" altLang="en-US" sz="1200" smtClean="0"/>
              <a:pPr/>
              <a:t>25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24693647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Lucida Grande" pitchFamily="1" charset="0"/>
              <a:ea typeface="Geneva" pitchFamily="1" charset="-128"/>
            </a:endParaRPr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9pPr>
          </a:lstStyle>
          <a:p>
            <a:fld id="{F1958ADA-060D-4B2F-A356-2038AC40A0F7}" type="slidenum">
              <a:rPr lang="en-US" altLang="en-US" sz="1200" smtClean="0"/>
              <a:pPr/>
              <a:t>3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30642840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Lucida Grande" pitchFamily="1" charset="0"/>
              <a:ea typeface="Geneva" pitchFamily="1" charset="-128"/>
            </a:endParaRPr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9pPr>
          </a:lstStyle>
          <a:p>
            <a:fld id="{F1958ADA-060D-4B2F-A356-2038AC40A0F7}" type="slidenum">
              <a:rPr lang="en-US" altLang="en-US" sz="1200" smtClean="0"/>
              <a:pPr/>
              <a:t>4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35246800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Lucida Grande" pitchFamily="1" charset="0"/>
              <a:ea typeface="Geneva" pitchFamily="1" charset="-128"/>
            </a:endParaRPr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9pPr>
          </a:lstStyle>
          <a:p>
            <a:fld id="{F1958ADA-060D-4B2F-A356-2038AC40A0F7}" type="slidenum">
              <a:rPr lang="en-US" altLang="en-US" sz="1200" smtClean="0"/>
              <a:pPr/>
              <a:t>5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306428403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Lucida Grande" pitchFamily="1" charset="0"/>
              <a:ea typeface="Geneva" pitchFamily="1" charset="-128"/>
            </a:endParaRPr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9pPr>
          </a:lstStyle>
          <a:p>
            <a:fld id="{F1958ADA-060D-4B2F-A356-2038AC40A0F7}" type="slidenum">
              <a:rPr lang="en-US" altLang="en-US" sz="1200" smtClean="0"/>
              <a:pPr/>
              <a:t>6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78195984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Lucida Grande" pitchFamily="1" charset="0"/>
              <a:ea typeface="Geneva" pitchFamily="1" charset="-128"/>
            </a:endParaRPr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9pPr>
          </a:lstStyle>
          <a:p>
            <a:fld id="{F1958ADA-060D-4B2F-A356-2038AC40A0F7}" type="slidenum">
              <a:rPr lang="en-US" altLang="en-US" sz="1200" smtClean="0"/>
              <a:pPr/>
              <a:t>7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167208915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Lucida Grande" pitchFamily="1" charset="0"/>
              <a:ea typeface="Geneva" pitchFamily="1" charset="-128"/>
            </a:endParaRPr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9pPr>
          </a:lstStyle>
          <a:p>
            <a:fld id="{F1958ADA-060D-4B2F-A356-2038AC40A0F7}" type="slidenum">
              <a:rPr lang="en-US" altLang="en-US" sz="1200" smtClean="0"/>
              <a:pPr/>
              <a:t>8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196943969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Lucida Grande" pitchFamily="1" charset="0"/>
              <a:ea typeface="Geneva" pitchFamily="1" charset="-128"/>
            </a:endParaRPr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9pPr>
          </a:lstStyle>
          <a:p>
            <a:fld id="{F1958ADA-060D-4B2F-A356-2038AC40A0F7}" type="slidenum">
              <a:rPr lang="en-US" altLang="en-US" sz="1200" smtClean="0"/>
              <a:pPr/>
              <a:t>9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14055881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00"/>
            <a:ext cx="7772400" cy="2362200"/>
          </a:xfrm>
        </p:spPr>
        <p:txBody>
          <a:bodyPr/>
          <a:lstStyle>
            <a:lvl1pPr>
              <a:defRPr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876800"/>
            <a:ext cx="6400800" cy="762000"/>
          </a:xfrm>
        </p:spPr>
        <p:txBody>
          <a:bodyPr/>
          <a:lstStyle>
            <a:lvl1pPr marL="0" indent="0" algn="ctr">
              <a:buNone/>
              <a:defRPr>
                <a:solidFill>
                  <a:srgbClr val="F1612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D4C8A-EC4F-4CDB-BD8D-57BF0B873EDF}" type="datetime1">
              <a:rPr lang="en-US" smtClean="0"/>
              <a:t>3/21/2023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STAT 2010 - Bubb, R.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5750-90CA-4488-ADCB-2BF6569ABA2E}" type="slidenum">
              <a:rPr lang="en-US" smtClean="0"/>
              <a:t>‹#›</a:t>
            </a:fld>
            <a:endParaRPr lang="en-US"/>
          </a:p>
        </p:txBody>
      </p:sp>
      <p:pic>
        <p:nvPicPr>
          <p:cNvPr id="1026" name="Picture 2" descr="http://www.auburn.edu/student_info/turkish_student_org/sites/turkish.localhost/files/images/auburn_university_logo001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152400"/>
            <a:ext cx="2209800" cy="20179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932689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ED49B-AE87-4B56-B058-A6F8502FD244}" type="datetime1">
              <a:rPr lang="en-US" smtClean="0"/>
              <a:t>3/21/2023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STAT 2010 - Bubb, R.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5750-90CA-4488-ADCB-2BF6569ABA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48924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27AD0-7D94-4AA9-A458-2235480340D6}" type="datetime1">
              <a:rPr lang="en-US" smtClean="0"/>
              <a:t>3/21/2023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STAT 2010 - Bubb, R.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5750-90CA-4488-ADCB-2BF6569ABA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04139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115863" cy="1143000"/>
          </a:xfrm>
        </p:spPr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648200"/>
          </a:xfrm>
        </p:spPr>
        <p:txBody>
          <a:bodyPr/>
          <a:lstStyle>
            <a:lvl1pPr marL="0" indent="0">
              <a:buNone/>
              <a:defRPr>
                <a:solidFill>
                  <a:srgbClr val="002060"/>
                </a:solidFill>
              </a:defRPr>
            </a:lvl1pPr>
            <a:lvl2pPr marL="457200" indent="0">
              <a:buFont typeface="Arial" panose="020B0604020202020204" pitchFamily="34" charset="0"/>
              <a:buNone/>
              <a:defRPr>
                <a:solidFill>
                  <a:srgbClr val="F16121"/>
                </a:solidFill>
              </a:defRPr>
            </a:lvl2pPr>
            <a:lvl3pPr marL="914400" indent="0">
              <a:buNone/>
              <a:defRPr/>
            </a:lvl3pPr>
            <a:lvl4pPr marL="1371600" indent="0">
              <a:buNone/>
              <a:defRPr>
                <a:solidFill>
                  <a:srgbClr val="002060"/>
                </a:solidFill>
              </a:defRPr>
            </a:lvl4pPr>
            <a:lvl5pPr marL="1828800" indent="0">
              <a:buNone/>
              <a:defRPr>
                <a:solidFill>
                  <a:srgbClr val="F1612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0A8D8-3930-44FE-8B25-836FDDF2C130}" type="datetime1">
              <a:rPr lang="en-US" smtClean="0"/>
              <a:t>3/21/2023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STAT 2010 - Bubb, R.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5750-90CA-4488-ADCB-2BF6569ABA2E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2" descr="http://www.auburn.edu/student_info/turkish_student_org/sites/turkish.localhost/files/images/auburn_university_logo001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304800"/>
            <a:ext cx="1251649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108666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B2A5B-324B-42CB-B5A1-18A2753A9DBC}" type="datetime1">
              <a:rPr lang="en-US" smtClean="0"/>
              <a:t>3/21/2023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STAT 2010 - Bubb, R.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5750-90CA-4488-ADCB-2BF6569ABA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54664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7B063-1E03-4A51-A5D5-5C03B2BAB223}" type="datetime1">
              <a:rPr lang="en-US" smtClean="0"/>
              <a:t>3/21/2023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STAT 2010 - Bubb, R.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5750-90CA-4488-ADCB-2BF6569ABA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30772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6C0A8-4F2D-4543-A86D-CFA8BE4D0781}" type="datetime1">
              <a:rPr lang="en-US" smtClean="0"/>
              <a:t>3/21/2023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STAT 2010 - Bubb, R.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5750-90CA-4488-ADCB-2BF6569ABA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3486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04C33-20E9-4341-8394-8E60B8B233AB}" type="datetime1">
              <a:rPr lang="en-US" smtClean="0"/>
              <a:t>3/21/2023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STAT 2010 - Bubb, R.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5750-90CA-4488-ADCB-2BF6569ABA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89416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7BEEE-1B16-49D2-A260-DB1B091C121E}" type="datetime1">
              <a:rPr lang="en-US" smtClean="0"/>
              <a:t>3/21/2023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STAT 2010 - Bubb, R.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5750-90CA-4488-ADCB-2BF6569ABA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6688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0750D-AB7C-463E-AC35-2C963F687880}" type="datetime1">
              <a:rPr lang="en-US" smtClean="0"/>
              <a:t>3/21/2023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STAT 2010 - Bubb, R.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5750-90CA-4488-ADCB-2BF6569ABA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5318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8E40E-7C6C-4DF9-BF13-CCAD923FCAA4}" type="datetime1">
              <a:rPr lang="en-US" smtClean="0"/>
              <a:t>3/21/2023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STAT 2010 - Bubb, R.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5750-90CA-4488-ADCB-2BF6569ABA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57528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AE53AA-AA87-4BAF-A09B-47EA33DB2C54}" type="datetime1">
              <a:rPr lang="en-US" smtClean="0"/>
              <a:t>3/21/2023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STAT 2010 - Bubb, R.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AB5750-90CA-4488-ADCB-2BF6569ABA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4055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28600"/>
            <a:ext cx="7848600" cy="914400"/>
          </a:xfrm>
        </p:spPr>
        <p:txBody>
          <a:bodyPr/>
          <a:lstStyle/>
          <a:p>
            <a:r>
              <a:rPr lang="en-US" altLang="en-US" dirty="0">
                <a:latin typeface="Helvetica" pitchFamily="34" charset="0"/>
                <a:cs typeface="Helvetica" pitchFamily="34" charset="0"/>
              </a:rPr>
              <a:t>Addressing </a:t>
            </a:r>
            <a:r>
              <a:rPr lang="en-US" altLang="en-US" dirty="0" err="1">
                <a:latin typeface="Helvetica" pitchFamily="34" charset="0"/>
                <a:cs typeface="Helvetica" pitchFamily="34" charset="0"/>
              </a:rPr>
              <a:t>Multicollinearity</a:t>
            </a:r>
            <a:endParaRPr lang="en-US" altLang="en-US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28600" y="1447800"/>
            <a:ext cx="8763000" cy="4953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rgbClr val="F1612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rgbClr val="F1612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dirty="0">
                <a:solidFill>
                  <a:srgbClr val="113480"/>
                </a:solidFill>
              </a:rPr>
              <a:t>Strategies once data is collected (statistical)</a:t>
            </a:r>
            <a:endParaRPr lang="en-US" sz="2600" dirty="0">
              <a:solidFill>
                <a:schemeClr val="tx1"/>
              </a:solidFill>
            </a:endParaRPr>
          </a:p>
          <a:p>
            <a:pPr lvl="1">
              <a:defRPr/>
            </a:pPr>
            <a:r>
              <a:rPr lang="en-US" altLang="en-US" sz="3200" dirty="0">
                <a:solidFill>
                  <a:srgbClr val="E87511"/>
                </a:solidFill>
                <a:sym typeface="Symbol" pitchFamily="18" charset="2"/>
              </a:rPr>
              <a:t>5. Use principal component scores</a:t>
            </a:r>
            <a:endParaRPr lang="en-US" altLang="en-US" sz="2200" dirty="0">
              <a:solidFill>
                <a:schemeClr val="tx1"/>
              </a:solidFill>
              <a:sym typeface="Symbol" pitchFamily="18" charset="2"/>
            </a:endParaRPr>
          </a:p>
          <a:p>
            <a:pPr marL="1428750" lvl="2" indent="-514350">
              <a:buFont typeface="Wingdings" panose="05000000000000000000" pitchFamily="2" charset="2"/>
              <a:buChar char="§"/>
              <a:defRPr/>
            </a:pPr>
            <a:r>
              <a:rPr lang="en-US" altLang="en-US" sz="2000" dirty="0">
                <a:solidFill>
                  <a:srgbClr val="002060"/>
                </a:solidFill>
                <a:sym typeface="Symbol" pitchFamily="18" charset="2"/>
              </a:rPr>
              <a:t>Raw scores can be transformed using PCA to a matrix of:</a:t>
            </a:r>
          </a:p>
          <a:p>
            <a:pPr marL="1885950" lvl="3" indent="-514350">
              <a:buFont typeface="Wingdings" panose="05000000000000000000" pitchFamily="2" charset="2"/>
              <a:buChar char="§"/>
              <a:defRPr/>
            </a:pPr>
            <a:r>
              <a:rPr lang="en-US" altLang="en-US" sz="1800" dirty="0">
                <a:solidFill>
                  <a:schemeClr val="tx1"/>
                </a:solidFill>
                <a:sym typeface="Symbol" pitchFamily="18" charset="2"/>
              </a:rPr>
              <a:t>Unique scores (component scores)</a:t>
            </a:r>
          </a:p>
          <a:p>
            <a:pPr marL="1885950" lvl="3" indent="-514350">
              <a:buFont typeface="Wingdings" panose="05000000000000000000" pitchFamily="2" charset="2"/>
              <a:buChar char="§"/>
              <a:defRPr/>
            </a:pPr>
            <a:r>
              <a:rPr lang="en-US" altLang="en-US" sz="1800" dirty="0">
                <a:solidFill>
                  <a:schemeClr val="tx1"/>
                </a:solidFill>
                <a:sym typeface="Symbol" pitchFamily="18" charset="2"/>
              </a:rPr>
              <a:t>Shared variance between components and predictors (loadings)</a:t>
            </a:r>
          </a:p>
          <a:p>
            <a:pPr marL="1428750" lvl="2" indent="-514350">
              <a:buFont typeface="Wingdings" panose="05000000000000000000" pitchFamily="2" charset="2"/>
              <a:buChar char="§"/>
              <a:defRPr/>
            </a:pPr>
            <a:r>
              <a:rPr lang="en-US" altLang="en-US" sz="2000" dirty="0">
                <a:solidFill>
                  <a:srgbClr val="002060"/>
                </a:solidFill>
                <a:sym typeface="Symbol" pitchFamily="18" charset="2"/>
              </a:rPr>
              <a:t>Force predictors to be orthogonal by separating the shared variability</a:t>
            </a:r>
          </a:p>
          <a:p>
            <a:pPr marL="1428750" lvl="2" indent="-514350">
              <a:buFont typeface="Wingdings" panose="05000000000000000000" pitchFamily="2" charset="2"/>
              <a:buChar char="§"/>
              <a:defRPr/>
            </a:pPr>
            <a:r>
              <a:rPr lang="en-US" altLang="en-US" sz="2000" dirty="0">
                <a:solidFill>
                  <a:srgbClr val="002060"/>
                </a:solidFill>
                <a:sym typeface="Symbol" pitchFamily="18" charset="2"/>
              </a:rPr>
              <a:t>Allows for interpretation of predictor coefficients</a:t>
            </a:r>
          </a:p>
          <a:p>
            <a:pPr marL="1885950" lvl="3" indent="-514350">
              <a:buFont typeface="Wingdings" panose="05000000000000000000" pitchFamily="2" charset="2"/>
              <a:buChar char="§"/>
              <a:defRPr/>
            </a:pPr>
            <a:r>
              <a:rPr lang="en-US" altLang="en-US" sz="1800" dirty="0">
                <a:solidFill>
                  <a:schemeClr val="tx1"/>
                </a:solidFill>
                <a:sym typeface="Symbol" pitchFamily="18" charset="2"/>
              </a:rPr>
              <a:t>Stable as a component score</a:t>
            </a:r>
          </a:p>
          <a:p>
            <a:pPr marL="1885950" lvl="3" indent="-514350">
              <a:buFont typeface="Wingdings" panose="05000000000000000000" pitchFamily="2" charset="2"/>
              <a:buChar char="§"/>
              <a:defRPr/>
            </a:pPr>
            <a:r>
              <a:rPr lang="en-US" altLang="en-US" sz="1800" dirty="0">
                <a:solidFill>
                  <a:schemeClr val="tx1"/>
                </a:solidFill>
                <a:sym typeface="Symbol" pitchFamily="18" charset="2"/>
              </a:rPr>
              <a:t>Although difficult to interpret (coefficients represent a linear combination of all predictors, not individual predictors)</a:t>
            </a:r>
            <a:endParaRPr lang="en-US" altLang="en-US" sz="2000" dirty="0">
              <a:solidFill>
                <a:srgbClr val="002060"/>
              </a:solidFill>
              <a:sym typeface="Symbol" pitchFamily="18" charset="2"/>
            </a:endParaRPr>
          </a:p>
          <a:p>
            <a:pPr lvl="2">
              <a:defRPr/>
            </a:pPr>
            <a:endParaRPr lang="en-US" altLang="en-US" sz="2000" dirty="0">
              <a:solidFill>
                <a:srgbClr val="002060"/>
              </a:solidFill>
              <a:sym typeface="Symbol" pitchFamily="18" charset="2"/>
            </a:endParaRPr>
          </a:p>
          <a:p>
            <a:pPr marL="971550" lvl="1" indent="-514350">
              <a:buFont typeface="Wingdings" panose="05000000000000000000" pitchFamily="2" charset="2"/>
              <a:buChar char="§"/>
              <a:defRPr/>
            </a:pPr>
            <a:endParaRPr lang="en-US" sz="2400" dirty="0">
              <a:solidFill>
                <a:srgbClr val="E87511"/>
              </a:solidFill>
              <a:sym typeface="Symbol" pitchFamily="18" charset="2"/>
            </a:endParaRPr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US" dirty="0"/>
              <a:t>HDFS 7060 - </a:t>
            </a:r>
            <a:r>
              <a:rPr lang="en-US" dirty="0" err="1"/>
              <a:t>Bubb</a:t>
            </a:r>
            <a:r>
              <a:rPr lang="en-US" dirty="0"/>
              <a:t>, R.</a:t>
            </a:r>
          </a:p>
        </p:txBody>
      </p:sp>
    </p:spTree>
    <p:extLst>
      <p:ext uri="{BB962C8B-B14F-4D97-AF65-F5344CB8AC3E}">
        <p14:creationId xmlns:p14="http://schemas.microsoft.com/office/powerpoint/2010/main" val="14575067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4461"/>
    </mc:Choice>
    <mc:Fallback xmlns="">
      <p:transition spd="slow" advTm="94461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28600"/>
            <a:ext cx="7848600" cy="914400"/>
          </a:xfrm>
        </p:spPr>
        <p:txBody>
          <a:bodyPr/>
          <a:lstStyle/>
          <a:p>
            <a:r>
              <a:rPr lang="en-US" altLang="en-US" dirty="0">
                <a:latin typeface="Helvetica" pitchFamily="34" charset="0"/>
                <a:cs typeface="Helvetica" pitchFamily="34" charset="0"/>
              </a:rPr>
              <a:t>Components to Retain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28600" y="1447800"/>
            <a:ext cx="8763000" cy="4953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rgbClr val="F1612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rgbClr val="F1612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3050" dirty="0">
                <a:solidFill>
                  <a:srgbClr val="113480"/>
                </a:solidFill>
              </a:rPr>
              <a:t>Determining the number of components to retain </a:t>
            </a:r>
            <a:endParaRPr lang="en-US" sz="3050" dirty="0">
              <a:solidFill>
                <a:schemeClr val="tx1"/>
              </a:solidFill>
            </a:endParaRPr>
          </a:p>
          <a:p>
            <a:pPr marL="971550" lvl="1" indent="-514350">
              <a:buFont typeface="Wingdings" panose="05000000000000000000" pitchFamily="2" charset="2"/>
              <a:buChar char="§"/>
              <a:defRPr/>
            </a:pPr>
            <a:r>
              <a:rPr lang="en-US" altLang="en-US" sz="3200" dirty="0">
                <a:solidFill>
                  <a:srgbClr val="E87511"/>
                </a:solidFill>
                <a:sym typeface="Symbol" pitchFamily="18" charset="2"/>
              </a:rPr>
              <a:t>Eigenvalue &gt; 1</a:t>
            </a:r>
            <a:endParaRPr lang="en-US" altLang="en-US" sz="3200" i="1" baseline="30000" dirty="0">
              <a:solidFill>
                <a:srgbClr val="E87511"/>
              </a:solidFill>
              <a:sym typeface="Symbol" pitchFamily="18" charset="2"/>
            </a:endParaRPr>
          </a:p>
          <a:p>
            <a:pPr marL="1428750" lvl="2" indent="-514350">
              <a:buFont typeface="Wingdings" panose="05000000000000000000" pitchFamily="2" charset="2"/>
              <a:buChar char="§"/>
              <a:defRPr/>
            </a:pPr>
            <a:r>
              <a:rPr lang="en-US" altLang="en-US" dirty="0">
                <a:sym typeface="Symbol" pitchFamily="18" charset="2"/>
              </a:rPr>
              <a:t>Most commonly used (over 70% of the literature)</a:t>
            </a:r>
          </a:p>
          <a:p>
            <a:pPr marL="1428750" lvl="2" indent="-514350">
              <a:buFont typeface="Wingdings" panose="05000000000000000000" pitchFamily="2" charset="2"/>
              <a:buChar char="§"/>
              <a:defRPr/>
            </a:pPr>
            <a:r>
              <a:rPr lang="en-US" altLang="en-US" dirty="0">
                <a:sym typeface="Symbol" pitchFamily="18" charset="2"/>
              </a:rPr>
              <a:t>Results in minor components (less likely to replicate)</a:t>
            </a:r>
          </a:p>
          <a:p>
            <a:pPr marL="1428750" lvl="2" indent="-514350">
              <a:buFont typeface="Wingdings" panose="05000000000000000000" pitchFamily="2" charset="2"/>
              <a:buChar char="§"/>
              <a:defRPr/>
            </a:pPr>
            <a:r>
              <a:rPr lang="en-US" altLang="en-US" dirty="0">
                <a:sym typeface="Symbol" pitchFamily="18" charset="2"/>
              </a:rPr>
              <a:t>Almost always over-extracts</a:t>
            </a:r>
          </a:p>
          <a:p>
            <a:pPr marL="1428750" lvl="2" indent="-514350">
              <a:buFont typeface="Wingdings" panose="05000000000000000000" pitchFamily="2" charset="2"/>
              <a:buChar char="§"/>
              <a:defRPr/>
            </a:pPr>
            <a:r>
              <a:rPr lang="en-US" altLang="en-US" dirty="0">
                <a:sym typeface="Symbol" pitchFamily="18" charset="2"/>
              </a:rPr>
              <a:t>But the weakness is its strength, good starting point</a:t>
            </a:r>
          </a:p>
          <a:p>
            <a:pPr marL="1428750" lvl="2" indent="-514350">
              <a:buFont typeface="Wingdings" panose="05000000000000000000" pitchFamily="2" charset="2"/>
              <a:buChar char="§"/>
              <a:defRPr/>
            </a:pPr>
            <a:r>
              <a:rPr lang="en-US" altLang="en-US" dirty="0">
                <a:sym typeface="Symbol" pitchFamily="18" charset="2"/>
              </a:rPr>
              <a:t>Not recommended by itself</a:t>
            </a:r>
          </a:p>
          <a:p>
            <a:pPr marL="971550" lvl="1" indent="-514350">
              <a:buFont typeface="Wingdings" panose="05000000000000000000" pitchFamily="2" charset="2"/>
              <a:buChar char="§"/>
              <a:defRPr/>
            </a:pPr>
            <a:endParaRPr lang="en-US" altLang="en-US" sz="3200" dirty="0">
              <a:solidFill>
                <a:srgbClr val="E87511"/>
              </a:solidFill>
              <a:sym typeface="Symbol" pitchFamily="18" charset="2"/>
            </a:endParaRPr>
          </a:p>
          <a:p>
            <a:pPr>
              <a:defRPr/>
            </a:pPr>
            <a:endParaRPr lang="en-US" sz="3100" dirty="0">
              <a:solidFill>
                <a:srgbClr val="113480"/>
              </a:solidFill>
            </a:endParaRPr>
          </a:p>
          <a:p>
            <a:pPr>
              <a:defRPr/>
            </a:pPr>
            <a:endParaRPr lang="en-US" sz="3100" dirty="0">
              <a:solidFill>
                <a:schemeClr val="tx1"/>
              </a:solidFill>
            </a:endParaRPr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US" dirty="0"/>
              <a:t>HDFS 7060 - </a:t>
            </a:r>
            <a:r>
              <a:rPr lang="en-US" dirty="0" err="1"/>
              <a:t>Bubb</a:t>
            </a:r>
            <a:r>
              <a:rPr lang="en-US" dirty="0"/>
              <a:t>, R.</a:t>
            </a:r>
          </a:p>
        </p:txBody>
      </p:sp>
    </p:spTree>
    <p:extLst>
      <p:ext uri="{BB962C8B-B14F-4D97-AF65-F5344CB8AC3E}">
        <p14:creationId xmlns:p14="http://schemas.microsoft.com/office/powerpoint/2010/main" val="19697794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4461"/>
    </mc:Choice>
    <mc:Fallback xmlns="">
      <p:transition spd="slow" advTm="94461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28600"/>
            <a:ext cx="7848600" cy="914400"/>
          </a:xfrm>
        </p:spPr>
        <p:txBody>
          <a:bodyPr/>
          <a:lstStyle/>
          <a:p>
            <a:r>
              <a:rPr lang="en-US" altLang="en-US" dirty="0">
                <a:latin typeface="Helvetica" pitchFamily="34" charset="0"/>
                <a:cs typeface="Helvetica" pitchFamily="34" charset="0"/>
              </a:rPr>
              <a:t>Components to Retain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28600" y="1447800"/>
            <a:ext cx="8763000" cy="4953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rgbClr val="F1612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rgbClr val="F1612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3050" dirty="0">
                <a:solidFill>
                  <a:srgbClr val="113480"/>
                </a:solidFill>
              </a:rPr>
              <a:t>Determining the number of components to retain </a:t>
            </a:r>
            <a:endParaRPr lang="en-US" sz="3050" dirty="0">
              <a:solidFill>
                <a:schemeClr val="tx1"/>
              </a:solidFill>
            </a:endParaRPr>
          </a:p>
          <a:p>
            <a:pPr marL="971550" lvl="1" indent="-514350">
              <a:buFont typeface="Wingdings" panose="05000000000000000000" pitchFamily="2" charset="2"/>
              <a:buChar char="§"/>
              <a:defRPr/>
            </a:pPr>
            <a:r>
              <a:rPr lang="en-US" altLang="en-US" sz="3200" dirty="0">
                <a:solidFill>
                  <a:srgbClr val="E87511"/>
                </a:solidFill>
                <a:sym typeface="Symbol" pitchFamily="18" charset="2"/>
              </a:rPr>
              <a:t>Bartlett’s Test</a:t>
            </a:r>
            <a:endParaRPr lang="en-US" altLang="en-US" sz="3200" i="1" baseline="30000" dirty="0">
              <a:solidFill>
                <a:srgbClr val="E87511"/>
              </a:solidFill>
              <a:sym typeface="Symbol" pitchFamily="18" charset="2"/>
            </a:endParaRPr>
          </a:p>
          <a:p>
            <a:pPr marL="1428750" lvl="2" indent="-514350">
              <a:buFont typeface="Wingdings" panose="05000000000000000000" pitchFamily="2" charset="2"/>
              <a:buChar char="§"/>
              <a:defRPr/>
            </a:pPr>
            <a:r>
              <a:rPr lang="en-US" altLang="en-US" dirty="0">
                <a:sym typeface="Symbol" pitchFamily="18" charset="2"/>
              </a:rPr>
              <a:t>Rarely used</a:t>
            </a:r>
          </a:p>
          <a:p>
            <a:pPr marL="1428750" lvl="2" indent="-514350">
              <a:buFont typeface="Wingdings" panose="05000000000000000000" pitchFamily="2" charset="2"/>
              <a:buChar char="§"/>
              <a:defRPr/>
            </a:pPr>
            <a:r>
              <a:rPr lang="en-US" altLang="en-US" dirty="0">
                <a:sym typeface="Symbol" pitchFamily="18" charset="2"/>
              </a:rPr>
              <a:t>Iterative process of testing remaining eigenvalues</a:t>
            </a:r>
          </a:p>
          <a:p>
            <a:pPr marL="1428750" lvl="2" indent="-514350">
              <a:buFont typeface="Wingdings" panose="05000000000000000000" pitchFamily="2" charset="2"/>
              <a:buChar char="§"/>
              <a:defRPr/>
            </a:pPr>
            <a:r>
              <a:rPr lang="en-US" altLang="en-US" dirty="0">
                <a:sym typeface="Symbol" pitchFamily="18" charset="2"/>
              </a:rPr>
              <a:t>Uses the chi-square test</a:t>
            </a:r>
          </a:p>
          <a:p>
            <a:pPr marL="1428750" lvl="2" indent="-514350">
              <a:buFont typeface="Wingdings" panose="05000000000000000000" pitchFamily="2" charset="2"/>
              <a:buChar char="§"/>
              <a:defRPr/>
            </a:pPr>
            <a:r>
              <a:rPr lang="en-US" altLang="en-US" dirty="0">
                <a:sym typeface="Symbol" pitchFamily="18" charset="2"/>
              </a:rPr>
              <a:t>Results in minor components (less likely to replicate)</a:t>
            </a:r>
          </a:p>
          <a:p>
            <a:pPr marL="1428750" lvl="2" indent="-514350">
              <a:buFont typeface="Wingdings" panose="05000000000000000000" pitchFamily="2" charset="2"/>
              <a:buChar char="§"/>
              <a:defRPr/>
            </a:pPr>
            <a:r>
              <a:rPr lang="en-US" altLang="en-US" dirty="0">
                <a:sym typeface="Symbol" pitchFamily="18" charset="2"/>
              </a:rPr>
              <a:t>The most variable method of extraction</a:t>
            </a:r>
          </a:p>
          <a:p>
            <a:pPr marL="1428750" lvl="2" indent="-514350">
              <a:buFont typeface="Wingdings" panose="05000000000000000000" pitchFamily="2" charset="2"/>
              <a:buChar char="§"/>
              <a:defRPr/>
            </a:pPr>
            <a:r>
              <a:rPr lang="en-US" altLang="en-US" dirty="0">
                <a:sym typeface="Symbol" pitchFamily="18" charset="2"/>
              </a:rPr>
              <a:t>Not recommended</a:t>
            </a:r>
          </a:p>
          <a:p>
            <a:pPr marL="971550" lvl="1" indent="-514350">
              <a:buFont typeface="Wingdings" panose="05000000000000000000" pitchFamily="2" charset="2"/>
              <a:buChar char="§"/>
              <a:defRPr/>
            </a:pPr>
            <a:endParaRPr lang="en-US" altLang="en-US" sz="3200" dirty="0">
              <a:solidFill>
                <a:srgbClr val="E87511"/>
              </a:solidFill>
              <a:sym typeface="Symbol" pitchFamily="18" charset="2"/>
            </a:endParaRPr>
          </a:p>
          <a:p>
            <a:pPr>
              <a:defRPr/>
            </a:pPr>
            <a:endParaRPr lang="en-US" sz="3100" dirty="0">
              <a:solidFill>
                <a:srgbClr val="113480"/>
              </a:solidFill>
            </a:endParaRPr>
          </a:p>
          <a:p>
            <a:pPr>
              <a:defRPr/>
            </a:pPr>
            <a:endParaRPr lang="en-US" sz="3100" dirty="0">
              <a:solidFill>
                <a:schemeClr val="tx1"/>
              </a:solidFill>
            </a:endParaRPr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US" dirty="0"/>
              <a:t>HDFS 7060 - </a:t>
            </a:r>
            <a:r>
              <a:rPr lang="en-US" dirty="0" err="1"/>
              <a:t>Bubb</a:t>
            </a:r>
            <a:r>
              <a:rPr lang="en-US" dirty="0"/>
              <a:t>, R.</a:t>
            </a:r>
          </a:p>
        </p:txBody>
      </p:sp>
    </p:spTree>
    <p:extLst>
      <p:ext uri="{BB962C8B-B14F-4D97-AF65-F5344CB8AC3E}">
        <p14:creationId xmlns:p14="http://schemas.microsoft.com/office/powerpoint/2010/main" val="38682107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4461"/>
    </mc:Choice>
    <mc:Fallback xmlns="">
      <p:transition spd="slow" advTm="94461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28600"/>
            <a:ext cx="7848600" cy="914400"/>
          </a:xfrm>
        </p:spPr>
        <p:txBody>
          <a:bodyPr/>
          <a:lstStyle/>
          <a:p>
            <a:r>
              <a:rPr lang="en-US" altLang="en-US" dirty="0">
                <a:latin typeface="Helvetica" pitchFamily="34" charset="0"/>
                <a:cs typeface="Helvetica" pitchFamily="34" charset="0"/>
              </a:rPr>
              <a:t>Components to Retain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28600" y="1447800"/>
            <a:ext cx="5905500" cy="4953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rgbClr val="F1612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rgbClr val="F1612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3050" dirty="0">
                <a:solidFill>
                  <a:srgbClr val="113480"/>
                </a:solidFill>
              </a:rPr>
              <a:t>Determining the number of components to retain </a:t>
            </a:r>
            <a:endParaRPr lang="en-US" sz="3050" dirty="0">
              <a:solidFill>
                <a:schemeClr val="tx1"/>
              </a:solidFill>
            </a:endParaRPr>
          </a:p>
          <a:p>
            <a:pPr marL="971550" lvl="1" indent="-514350">
              <a:buFont typeface="Wingdings" panose="05000000000000000000" pitchFamily="2" charset="2"/>
              <a:buChar char="§"/>
              <a:defRPr/>
            </a:pPr>
            <a:r>
              <a:rPr lang="en-US" altLang="en-US" sz="3200" dirty="0">
                <a:solidFill>
                  <a:srgbClr val="E87511"/>
                </a:solidFill>
                <a:sym typeface="Symbol" pitchFamily="18" charset="2"/>
              </a:rPr>
              <a:t>Scree plot</a:t>
            </a:r>
            <a:endParaRPr lang="en-US" altLang="en-US" sz="3200" i="1" baseline="30000" dirty="0">
              <a:solidFill>
                <a:srgbClr val="E87511"/>
              </a:solidFill>
              <a:sym typeface="Symbol" pitchFamily="18" charset="2"/>
            </a:endParaRPr>
          </a:p>
          <a:p>
            <a:pPr marL="1428750" lvl="2" indent="-514350">
              <a:buFont typeface="Wingdings" panose="05000000000000000000" pitchFamily="2" charset="2"/>
              <a:buChar char="§"/>
              <a:defRPr/>
            </a:pPr>
            <a:r>
              <a:rPr lang="en-US" altLang="en-US" dirty="0">
                <a:sym typeface="Symbol" pitchFamily="18" charset="2"/>
              </a:rPr>
              <a:t>Visually plot the eigenvalues</a:t>
            </a:r>
          </a:p>
          <a:p>
            <a:pPr marL="1428750" lvl="2" indent="-514350">
              <a:buFont typeface="Wingdings" panose="05000000000000000000" pitchFamily="2" charset="2"/>
              <a:buChar char="§"/>
              <a:defRPr/>
            </a:pPr>
            <a:r>
              <a:rPr lang="en-US" altLang="en-US" dirty="0">
                <a:sym typeface="Symbol" pitchFamily="18" charset="2"/>
              </a:rPr>
              <a:t>Retain the components before the “scree”</a:t>
            </a:r>
          </a:p>
          <a:p>
            <a:pPr marL="1428750" lvl="2" indent="-514350">
              <a:buFont typeface="Wingdings" panose="05000000000000000000" pitchFamily="2" charset="2"/>
              <a:buChar char="§"/>
              <a:defRPr/>
            </a:pPr>
            <a:r>
              <a:rPr lang="en-US" altLang="en-US" dirty="0">
                <a:sym typeface="Symbol" pitchFamily="18" charset="2"/>
              </a:rPr>
              <a:t>Subjective</a:t>
            </a:r>
          </a:p>
          <a:p>
            <a:pPr marL="1428750" lvl="2" indent="-514350">
              <a:buFont typeface="Wingdings" panose="05000000000000000000" pitchFamily="2" charset="2"/>
              <a:buChar char="§"/>
              <a:defRPr/>
            </a:pPr>
            <a:r>
              <a:rPr lang="en-US" altLang="en-US" dirty="0">
                <a:sym typeface="Symbol" pitchFamily="18" charset="2"/>
              </a:rPr>
              <a:t>More accurate than Rule of 1 and less variable than Bartlett’s Test</a:t>
            </a:r>
          </a:p>
          <a:p>
            <a:pPr lvl="1">
              <a:defRPr/>
            </a:pPr>
            <a:endParaRPr lang="en-US" altLang="en-US" sz="3200" dirty="0">
              <a:solidFill>
                <a:srgbClr val="E87511"/>
              </a:solidFill>
              <a:sym typeface="Symbol" pitchFamily="18" charset="2"/>
            </a:endParaRPr>
          </a:p>
          <a:p>
            <a:pPr>
              <a:defRPr/>
            </a:pPr>
            <a:endParaRPr lang="en-US" sz="3100" dirty="0">
              <a:solidFill>
                <a:srgbClr val="113480"/>
              </a:solidFill>
            </a:endParaRPr>
          </a:p>
          <a:p>
            <a:pPr>
              <a:defRPr/>
            </a:pPr>
            <a:endParaRPr lang="en-US" sz="3100" dirty="0">
              <a:solidFill>
                <a:schemeClr val="tx1"/>
              </a:solidFill>
            </a:endParaRPr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US" dirty="0"/>
              <a:t>HDFS 7060 - </a:t>
            </a:r>
            <a:r>
              <a:rPr lang="en-US" dirty="0" err="1"/>
              <a:t>Bubb</a:t>
            </a:r>
            <a:r>
              <a:rPr lang="en-US" dirty="0"/>
              <a:t>, R.</a:t>
            </a:r>
          </a:p>
        </p:txBody>
      </p:sp>
      <p:pic>
        <p:nvPicPr>
          <p:cNvPr id="7170" name="Picture 2" descr="http://bobspirko.ca/Canmore/MtYamnuska/MtYamnuska_6738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4100" y="2254317"/>
            <a:ext cx="2857500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053036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4461"/>
    </mc:Choice>
    <mc:Fallback xmlns="">
      <p:transition spd="slow" advTm="94461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28600"/>
            <a:ext cx="7848600" cy="914400"/>
          </a:xfrm>
        </p:spPr>
        <p:txBody>
          <a:bodyPr/>
          <a:lstStyle/>
          <a:p>
            <a:r>
              <a:rPr lang="en-US" altLang="en-US" dirty="0">
                <a:latin typeface="Helvetica" pitchFamily="34" charset="0"/>
                <a:cs typeface="Helvetica" pitchFamily="34" charset="0"/>
              </a:rPr>
              <a:t>Components to Retain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28600" y="1447800"/>
            <a:ext cx="8763000" cy="4953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rgbClr val="F1612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rgbClr val="F1612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3050" dirty="0">
                <a:solidFill>
                  <a:srgbClr val="113480"/>
                </a:solidFill>
              </a:rPr>
              <a:t>Determining the number of components to retain </a:t>
            </a:r>
            <a:endParaRPr lang="en-US" sz="3050" dirty="0">
              <a:solidFill>
                <a:schemeClr val="tx1"/>
              </a:solidFill>
            </a:endParaRPr>
          </a:p>
          <a:p>
            <a:pPr marL="971550" lvl="1" indent="-514350">
              <a:buFont typeface="Wingdings" panose="05000000000000000000" pitchFamily="2" charset="2"/>
              <a:buChar char="§"/>
              <a:defRPr/>
            </a:pPr>
            <a:r>
              <a:rPr lang="en-US" altLang="en-US" sz="3200" dirty="0">
                <a:solidFill>
                  <a:srgbClr val="E87511"/>
                </a:solidFill>
                <a:sym typeface="Symbol" pitchFamily="18" charset="2"/>
              </a:rPr>
              <a:t>Minimum Average Partial</a:t>
            </a:r>
            <a:endParaRPr lang="en-US" altLang="en-US" sz="3200" i="1" baseline="30000" dirty="0">
              <a:solidFill>
                <a:srgbClr val="E87511"/>
              </a:solidFill>
              <a:sym typeface="Symbol" pitchFamily="18" charset="2"/>
            </a:endParaRPr>
          </a:p>
          <a:p>
            <a:pPr marL="1428750" lvl="2" indent="-514350">
              <a:buFont typeface="Wingdings" panose="05000000000000000000" pitchFamily="2" charset="2"/>
              <a:buChar char="§"/>
              <a:defRPr/>
            </a:pPr>
            <a:r>
              <a:rPr lang="en-US" altLang="en-US" dirty="0">
                <a:sym typeface="Symbol" pitchFamily="18" charset="2"/>
              </a:rPr>
              <a:t>Rarely used but better than previous three methods</a:t>
            </a:r>
          </a:p>
          <a:p>
            <a:pPr marL="1428750" lvl="2" indent="-514350">
              <a:buFont typeface="Wingdings" panose="05000000000000000000" pitchFamily="2" charset="2"/>
              <a:buChar char="§"/>
              <a:defRPr/>
            </a:pPr>
            <a:r>
              <a:rPr lang="en-US" altLang="en-US" dirty="0">
                <a:sym typeface="Symbol" pitchFamily="18" charset="2"/>
              </a:rPr>
              <a:t>Stop retaining when the residual correlation matrix is no different than an identity matrix</a:t>
            </a:r>
          </a:p>
          <a:p>
            <a:pPr marL="1428750" lvl="2" indent="-514350">
              <a:buFont typeface="Wingdings" panose="05000000000000000000" pitchFamily="2" charset="2"/>
              <a:buChar char="§"/>
              <a:defRPr/>
            </a:pPr>
            <a:r>
              <a:rPr lang="en-US" altLang="en-US" dirty="0">
                <a:sym typeface="Symbol" pitchFamily="18" charset="2"/>
              </a:rPr>
              <a:t>Excludes minor components</a:t>
            </a:r>
          </a:p>
          <a:p>
            <a:pPr marL="1428750" lvl="2" indent="-514350">
              <a:buFont typeface="Wingdings" panose="05000000000000000000" pitchFamily="2" charset="2"/>
              <a:buChar char="§"/>
              <a:defRPr/>
            </a:pPr>
            <a:r>
              <a:rPr lang="en-US" altLang="en-US" dirty="0">
                <a:sym typeface="Symbol" pitchFamily="18" charset="2"/>
              </a:rPr>
              <a:t>Underestimates components (loss of information)</a:t>
            </a:r>
          </a:p>
          <a:p>
            <a:pPr marL="1428750" lvl="2" indent="-514350">
              <a:buFont typeface="Wingdings" panose="05000000000000000000" pitchFamily="2" charset="2"/>
              <a:buChar char="§"/>
              <a:defRPr/>
            </a:pPr>
            <a:r>
              <a:rPr lang="en-US" altLang="en-US" dirty="0">
                <a:sym typeface="Symbol" pitchFamily="18" charset="2"/>
              </a:rPr>
              <a:t>Requires generating multiple residual matrices</a:t>
            </a:r>
          </a:p>
          <a:p>
            <a:pPr marL="971550" lvl="1" indent="-514350">
              <a:buFont typeface="Wingdings" panose="05000000000000000000" pitchFamily="2" charset="2"/>
              <a:buChar char="§"/>
              <a:defRPr/>
            </a:pPr>
            <a:endParaRPr lang="en-US" altLang="en-US" sz="3200" dirty="0">
              <a:solidFill>
                <a:srgbClr val="E87511"/>
              </a:solidFill>
              <a:sym typeface="Symbol" pitchFamily="18" charset="2"/>
            </a:endParaRPr>
          </a:p>
          <a:p>
            <a:pPr>
              <a:defRPr/>
            </a:pPr>
            <a:endParaRPr lang="en-US" sz="3100" dirty="0">
              <a:solidFill>
                <a:srgbClr val="113480"/>
              </a:solidFill>
            </a:endParaRPr>
          </a:p>
          <a:p>
            <a:pPr>
              <a:defRPr/>
            </a:pPr>
            <a:endParaRPr lang="en-US" sz="3100" dirty="0">
              <a:solidFill>
                <a:schemeClr val="tx1"/>
              </a:solidFill>
            </a:endParaRPr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US" dirty="0"/>
              <a:t>HDFS 7060 - </a:t>
            </a:r>
            <a:r>
              <a:rPr lang="en-US" dirty="0" err="1"/>
              <a:t>Bubb</a:t>
            </a:r>
            <a:r>
              <a:rPr lang="en-US" dirty="0"/>
              <a:t>, R.</a:t>
            </a:r>
          </a:p>
        </p:txBody>
      </p:sp>
    </p:spTree>
    <p:extLst>
      <p:ext uri="{BB962C8B-B14F-4D97-AF65-F5344CB8AC3E}">
        <p14:creationId xmlns:p14="http://schemas.microsoft.com/office/powerpoint/2010/main" val="24613363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4461"/>
    </mc:Choice>
    <mc:Fallback xmlns="">
      <p:transition spd="slow" advTm="94461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28600"/>
            <a:ext cx="7848600" cy="914400"/>
          </a:xfrm>
        </p:spPr>
        <p:txBody>
          <a:bodyPr/>
          <a:lstStyle/>
          <a:p>
            <a:r>
              <a:rPr lang="en-US" altLang="en-US" dirty="0">
                <a:latin typeface="Helvetica" pitchFamily="34" charset="0"/>
                <a:cs typeface="Helvetica" pitchFamily="34" charset="0"/>
              </a:rPr>
              <a:t>Components to Retain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28600" y="1447800"/>
            <a:ext cx="8763000" cy="4953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rgbClr val="F1612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rgbClr val="F1612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3050" dirty="0">
                <a:solidFill>
                  <a:srgbClr val="113480"/>
                </a:solidFill>
              </a:rPr>
              <a:t>Determining the number of components to retain </a:t>
            </a:r>
            <a:endParaRPr lang="en-US" sz="3050" dirty="0">
              <a:solidFill>
                <a:schemeClr val="tx1"/>
              </a:solidFill>
            </a:endParaRPr>
          </a:p>
          <a:p>
            <a:pPr marL="971550" lvl="1" indent="-514350">
              <a:buFont typeface="Wingdings" panose="05000000000000000000" pitchFamily="2" charset="2"/>
              <a:buChar char="§"/>
              <a:defRPr/>
            </a:pPr>
            <a:r>
              <a:rPr lang="en-US" altLang="en-US" sz="3200" dirty="0" err="1">
                <a:solidFill>
                  <a:srgbClr val="E87511"/>
                </a:solidFill>
                <a:sym typeface="Symbol" pitchFamily="18" charset="2"/>
              </a:rPr>
              <a:t>Parrallel</a:t>
            </a:r>
            <a:r>
              <a:rPr lang="en-US" altLang="en-US" sz="3200" dirty="0">
                <a:solidFill>
                  <a:srgbClr val="E87511"/>
                </a:solidFill>
                <a:sym typeface="Symbol" pitchFamily="18" charset="2"/>
              </a:rPr>
              <a:t> Analysis</a:t>
            </a:r>
            <a:endParaRPr lang="en-US" altLang="en-US" sz="3200" i="1" baseline="30000" dirty="0">
              <a:solidFill>
                <a:srgbClr val="E87511"/>
              </a:solidFill>
              <a:sym typeface="Symbol" pitchFamily="18" charset="2"/>
            </a:endParaRPr>
          </a:p>
          <a:p>
            <a:pPr marL="1428750" lvl="2" indent="-514350">
              <a:buFont typeface="Wingdings" panose="05000000000000000000" pitchFamily="2" charset="2"/>
              <a:buChar char="§"/>
              <a:defRPr/>
            </a:pPr>
            <a:r>
              <a:rPr lang="en-US" altLang="en-US" dirty="0">
                <a:sym typeface="Symbol" pitchFamily="18" charset="2"/>
              </a:rPr>
              <a:t>Rarely used but best method</a:t>
            </a:r>
          </a:p>
          <a:p>
            <a:pPr marL="1428750" lvl="2" indent="-514350">
              <a:buFont typeface="Wingdings" panose="05000000000000000000" pitchFamily="2" charset="2"/>
              <a:buChar char="§"/>
              <a:defRPr/>
            </a:pPr>
            <a:r>
              <a:rPr lang="en-US" altLang="en-US" dirty="0">
                <a:sym typeface="Symbol" pitchFamily="18" charset="2"/>
              </a:rPr>
              <a:t>Compare eigenvalues to randomly generated eigenvalues</a:t>
            </a:r>
          </a:p>
          <a:p>
            <a:pPr marL="1428750" lvl="2" indent="-514350">
              <a:buFont typeface="Wingdings" panose="05000000000000000000" pitchFamily="2" charset="2"/>
              <a:buChar char="§"/>
              <a:defRPr/>
            </a:pPr>
            <a:r>
              <a:rPr lang="en-US" altLang="en-US" dirty="0">
                <a:sym typeface="Symbol" pitchFamily="18" charset="2"/>
              </a:rPr>
              <a:t>If eigenvalue is greater than random then retain</a:t>
            </a:r>
          </a:p>
          <a:p>
            <a:pPr marL="1428750" lvl="2" indent="-514350">
              <a:buFont typeface="Wingdings" panose="05000000000000000000" pitchFamily="2" charset="2"/>
              <a:buChar char="§"/>
              <a:defRPr/>
            </a:pPr>
            <a:r>
              <a:rPr lang="en-US" altLang="en-US" dirty="0">
                <a:sym typeface="Symbol" pitchFamily="18" charset="2"/>
              </a:rPr>
              <a:t>Requires generating random sets of eigenvalues that match on the number of variables and sample size</a:t>
            </a:r>
          </a:p>
          <a:p>
            <a:pPr marL="1885950" lvl="3" indent="-514350">
              <a:buFont typeface="Wingdings" panose="05000000000000000000" pitchFamily="2" charset="2"/>
              <a:buChar char="§"/>
              <a:defRPr/>
            </a:pPr>
            <a:r>
              <a:rPr lang="en-US" altLang="en-US" sz="2200" dirty="0">
                <a:sym typeface="Symbol" pitchFamily="18" charset="2"/>
              </a:rPr>
              <a:t>But tables of estimation are available </a:t>
            </a:r>
            <a:r>
              <a:rPr lang="en-US" altLang="en-US" sz="1800" dirty="0">
                <a:solidFill>
                  <a:schemeClr val="tx1"/>
                </a:solidFill>
                <a:sym typeface="Symbol" pitchFamily="18" charset="2"/>
              </a:rPr>
              <a:t>(</a:t>
            </a:r>
            <a:r>
              <a:rPr lang="en-US" altLang="en-US" sz="1800" dirty="0" err="1">
                <a:solidFill>
                  <a:schemeClr val="tx1"/>
                </a:solidFill>
                <a:sym typeface="Symbol" pitchFamily="18" charset="2"/>
              </a:rPr>
              <a:t>Lautenschlager</a:t>
            </a:r>
            <a:r>
              <a:rPr lang="en-US" altLang="en-US" sz="1800" dirty="0">
                <a:solidFill>
                  <a:schemeClr val="tx1"/>
                </a:solidFill>
                <a:sym typeface="Symbol" pitchFamily="18" charset="2"/>
              </a:rPr>
              <a:t>, 1989)</a:t>
            </a:r>
          </a:p>
          <a:p>
            <a:pPr marL="971550" lvl="1" indent="-514350">
              <a:buFont typeface="Wingdings" panose="05000000000000000000" pitchFamily="2" charset="2"/>
              <a:buChar char="§"/>
              <a:defRPr/>
            </a:pPr>
            <a:endParaRPr lang="en-US" altLang="en-US" sz="3200" dirty="0">
              <a:solidFill>
                <a:srgbClr val="E87511"/>
              </a:solidFill>
              <a:sym typeface="Symbol" pitchFamily="18" charset="2"/>
            </a:endParaRPr>
          </a:p>
          <a:p>
            <a:pPr>
              <a:defRPr/>
            </a:pPr>
            <a:endParaRPr lang="en-US" sz="3100" dirty="0">
              <a:solidFill>
                <a:srgbClr val="113480"/>
              </a:solidFill>
            </a:endParaRPr>
          </a:p>
          <a:p>
            <a:pPr>
              <a:defRPr/>
            </a:pPr>
            <a:endParaRPr lang="en-US" sz="3100" dirty="0">
              <a:solidFill>
                <a:schemeClr val="tx1"/>
              </a:solidFill>
            </a:endParaRPr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US" dirty="0"/>
              <a:t>HDFS 7060 - </a:t>
            </a:r>
            <a:r>
              <a:rPr lang="en-US" dirty="0" err="1"/>
              <a:t>Bubb</a:t>
            </a:r>
            <a:r>
              <a:rPr lang="en-US" dirty="0"/>
              <a:t>, R.</a:t>
            </a:r>
          </a:p>
        </p:txBody>
      </p:sp>
    </p:spTree>
    <p:extLst>
      <p:ext uri="{BB962C8B-B14F-4D97-AF65-F5344CB8AC3E}">
        <p14:creationId xmlns:p14="http://schemas.microsoft.com/office/powerpoint/2010/main" val="1388392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4461"/>
    </mc:Choice>
    <mc:Fallback xmlns="">
      <p:transition spd="slow" advTm="94461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28600"/>
            <a:ext cx="7848600" cy="914400"/>
          </a:xfrm>
        </p:spPr>
        <p:txBody>
          <a:bodyPr/>
          <a:lstStyle/>
          <a:p>
            <a:r>
              <a:rPr lang="en-US" altLang="en-US" dirty="0">
                <a:latin typeface="Helvetica" pitchFamily="34" charset="0"/>
                <a:cs typeface="Helvetica" pitchFamily="34" charset="0"/>
              </a:rPr>
              <a:t>Components to Retain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28600" y="1447800"/>
            <a:ext cx="8763000" cy="4953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rgbClr val="F1612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rgbClr val="F1612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3050" dirty="0">
                <a:solidFill>
                  <a:srgbClr val="113480"/>
                </a:solidFill>
              </a:rPr>
              <a:t>Determining the number of components to retain </a:t>
            </a:r>
            <a:endParaRPr lang="en-US" sz="3050" dirty="0">
              <a:solidFill>
                <a:schemeClr val="tx1"/>
              </a:solidFill>
            </a:endParaRPr>
          </a:p>
          <a:p>
            <a:pPr marL="971550" lvl="1" indent="-514350">
              <a:buFont typeface="Wingdings" panose="05000000000000000000" pitchFamily="2" charset="2"/>
              <a:buChar char="§"/>
              <a:defRPr/>
            </a:pPr>
            <a:r>
              <a:rPr lang="en-US" altLang="en-US" sz="3200" dirty="0">
                <a:solidFill>
                  <a:srgbClr val="E87511"/>
                </a:solidFill>
                <a:sym typeface="Symbol" pitchFamily="18" charset="2"/>
              </a:rPr>
              <a:t>Interpretation of components</a:t>
            </a:r>
            <a:endParaRPr lang="en-US" altLang="en-US" sz="3200" i="1" baseline="30000" dirty="0">
              <a:solidFill>
                <a:srgbClr val="E87511"/>
              </a:solidFill>
              <a:sym typeface="Symbol" pitchFamily="18" charset="2"/>
            </a:endParaRPr>
          </a:p>
          <a:p>
            <a:pPr marL="1428750" lvl="2" indent="-514350">
              <a:buFont typeface="Wingdings" panose="05000000000000000000" pitchFamily="2" charset="2"/>
              <a:buChar char="§"/>
              <a:defRPr/>
            </a:pPr>
            <a:r>
              <a:rPr lang="en-US" altLang="en-US" dirty="0">
                <a:sym typeface="Symbol" pitchFamily="18" charset="2"/>
              </a:rPr>
              <a:t>Statistics do not tell us what to do</a:t>
            </a:r>
          </a:p>
          <a:p>
            <a:pPr marL="1428750" lvl="2" indent="-514350">
              <a:buFont typeface="Wingdings" panose="05000000000000000000" pitchFamily="2" charset="2"/>
              <a:buChar char="§"/>
              <a:defRPr/>
            </a:pPr>
            <a:r>
              <a:rPr lang="en-US" altLang="en-US" dirty="0">
                <a:sym typeface="Symbol" pitchFamily="18" charset="2"/>
              </a:rPr>
              <a:t>Items loading onto a component should be rational </a:t>
            </a:r>
          </a:p>
          <a:p>
            <a:pPr marL="1428750" lvl="2" indent="-514350">
              <a:buFont typeface="Wingdings" panose="05000000000000000000" pitchFamily="2" charset="2"/>
              <a:buChar char="§"/>
              <a:defRPr/>
            </a:pPr>
            <a:r>
              <a:rPr lang="en-US" altLang="en-US" dirty="0">
                <a:sym typeface="Symbol" pitchFamily="18" charset="2"/>
              </a:rPr>
              <a:t>A theme should emerge, if not then not a component</a:t>
            </a:r>
          </a:p>
          <a:p>
            <a:pPr marL="1428750" lvl="2" indent="-514350">
              <a:buFont typeface="Wingdings" panose="05000000000000000000" pitchFamily="2" charset="2"/>
              <a:buChar char="§"/>
              <a:defRPr/>
            </a:pPr>
            <a:r>
              <a:rPr lang="en-US" altLang="en-US" dirty="0">
                <a:sym typeface="Symbol" pitchFamily="18" charset="2"/>
              </a:rPr>
              <a:t>May require comparing models of differing components</a:t>
            </a:r>
          </a:p>
          <a:p>
            <a:pPr marL="971550" lvl="1" indent="-514350">
              <a:buFont typeface="Wingdings" panose="05000000000000000000" pitchFamily="2" charset="2"/>
              <a:buChar char="§"/>
              <a:defRPr/>
            </a:pPr>
            <a:endParaRPr lang="en-US" altLang="en-US" sz="3200" dirty="0">
              <a:solidFill>
                <a:srgbClr val="E87511"/>
              </a:solidFill>
              <a:sym typeface="Symbol" pitchFamily="18" charset="2"/>
            </a:endParaRPr>
          </a:p>
          <a:p>
            <a:pPr>
              <a:defRPr/>
            </a:pPr>
            <a:endParaRPr lang="en-US" sz="3100" dirty="0">
              <a:solidFill>
                <a:srgbClr val="113480"/>
              </a:solidFill>
            </a:endParaRPr>
          </a:p>
          <a:p>
            <a:pPr>
              <a:defRPr/>
            </a:pPr>
            <a:endParaRPr lang="en-US" sz="3100" dirty="0">
              <a:solidFill>
                <a:schemeClr val="tx1"/>
              </a:solidFill>
            </a:endParaRPr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US" dirty="0"/>
              <a:t>HDFS 7060 - </a:t>
            </a:r>
            <a:r>
              <a:rPr lang="en-US" dirty="0" err="1"/>
              <a:t>Bubb</a:t>
            </a:r>
            <a:r>
              <a:rPr lang="en-US" dirty="0"/>
              <a:t>, R.</a:t>
            </a:r>
          </a:p>
        </p:txBody>
      </p:sp>
    </p:spTree>
    <p:extLst>
      <p:ext uri="{BB962C8B-B14F-4D97-AF65-F5344CB8AC3E}">
        <p14:creationId xmlns:p14="http://schemas.microsoft.com/office/powerpoint/2010/main" val="16318239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4461"/>
    </mc:Choice>
    <mc:Fallback xmlns="">
      <p:transition spd="slow" advTm="94461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28600"/>
            <a:ext cx="7848600" cy="914400"/>
          </a:xfrm>
        </p:spPr>
        <p:txBody>
          <a:bodyPr/>
          <a:lstStyle/>
          <a:p>
            <a:r>
              <a:rPr lang="en-US" altLang="en-US" dirty="0">
                <a:latin typeface="Helvetica" pitchFamily="34" charset="0"/>
                <a:cs typeface="Helvetica" pitchFamily="34" charset="0"/>
              </a:rPr>
              <a:t>Interpretation of Loadings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28600" y="1447800"/>
            <a:ext cx="8763000" cy="4953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rgbClr val="F1612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rgbClr val="F1612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3050" dirty="0">
                <a:solidFill>
                  <a:srgbClr val="113480"/>
                </a:solidFill>
              </a:rPr>
              <a:t>Rotation improves interpretation </a:t>
            </a:r>
            <a:endParaRPr lang="en-US" sz="3050" dirty="0">
              <a:solidFill>
                <a:schemeClr val="tx1"/>
              </a:solidFill>
            </a:endParaRPr>
          </a:p>
          <a:p>
            <a:pPr marL="971550" lvl="1" indent="-514350">
              <a:buFont typeface="Wingdings" panose="05000000000000000000" pitchFamily="2" charset="2"/>
              <a:buChar char="§"/>
              <a:defRPr/>
            </a:pPr>
            <a:r>
              <a:rPr lang="en-US" altLang="en-US" sz="3200" dirty="0">
                <a:solidFill>
                  <a:srgbClr val="E87511"/>
                </a:solidFill>
                <a:sym typeface="Symbol" pitchFamily="18" charset="2"/>
              </a:rPr>
              <a:t>Orthogonal rotation </a:t>
            </a:r>
            <a:r>
              <a:rPr lang="en-US" altLang="en-US" sz="2600" dirty="0">
                <a:solidFill>
                  <a:srgbClr val="E87511"/>
                </a:solidFill>
                <a:sym typeface="Symbol" pitchFamily="18" charset="2"/>
              </a:rPr>
              <a:t>(i.e., </a:t>
            </a:r>
            <a:r>
              <a:rPr lang="en-US" altLang="en-US" sz="2600" dirty="0" err="1">
                <a:solidFill>
                  <a:srgbClr val="E87511"/>
                </a:solidFill>
                <a:sym typeface="Symbol" pitchFamily="18" charset="2"/>
              </a:rPr>
              <a:t>varimax</a:t>
            </a:r>
            <a:r>
              <a:rPr lang="en-US" altLang="en-US" sz="2600" dirty="0">
                <a:solidFill>
                  <a:srgbClr val="E87511"/>
                </a:solidFill>
                <a:sym typeface="Symbol" pitchFamily="18" charset="2"/>
              </a:rPr>
              <a:t>) </a:t>
            </a:r>
            <a:endParaRPr lang="en-US" altLang="en-US" sz="2600" i="1" baseline="30000" dirty="0">
              <a:solidFill>
                <a:srgbClr val="E87511"/>
              </a:solidFill>
              <a:sym typeface="Symbol" pitchFamily="18" charset="2"/>
            </a:endParaRPr>
          </a:p>
          <a:p>
            <a:pPr marL="1428750" lvl="2" indent="-514350">
              <a:buFont typeface="Wingdings" panose="05000000000000000000" pitchFamily="2" charset="2"/>
              <a:buChar char="§"/>
              <a:defRPr/>
            </a:pPr>
            <a:r>
              <a:rPr lang="en-US" altLang="en-US" dirty="0">
                <a:sym typeface="Symbol" pitchFamily="18" charset="2"/>
              </a:rPr>
              <a:t>Forces components to be uncorrelated</a:t>
            </a:r>
          </a:p>
          <a:p>
            <a:pPr marL="1428750" lvl="2" indent="-514350">
              <a:buFont typeface="Wingdings" panose="05000000000000000000" pitchFamily="2" charset="2"/>
              <a:buChar char="§"/>
              <a:defRPr/>
            </a:pPr>
            <a:r>
              <a:rPr lang="en-US" altLang="en-US" dirty="0">
                <a:sym typeface="Symbol" pitchFamily="18" charset="2"/>
              </a:rPr>
              <a:t>Want for eliminating </a:t>
            </a:r>
            <a:r>
              <a:rPr lang="en-US" altLang="en-US" dirty="0" err="1">
                <a:sym typeface="Symbol" pitchFamily="18" charset="2"/>
              </a:rPr>
              <a:t>multicollinearity</a:t>
            </a:r>
            <a:r>
              <a:rPr lang="en-US" altLang="en-US" dirty="0">
                <a:sym typeface="Symbol" pitchFamily="18" charset="2"/>
              </a:rPr>
              <a:t> in regression</a:t>
            </a:r>
          </a:p>
          <a:p>
            <a:pPr marL="1428750" lvl="2" indent="-514350">
              <a:buFont typeface="Wingdings" panose="05000000000000000000" pitchFamily="2" charset="2"/>
              <a:buChar char="§"/>
              <a:defRPr/>
            </a:pPr>
            <a:r>
              <a:rPr lang="en-US" altLang="en-US" dirty="0">
                <a:sym typeface="Symbol" pitchFamily="18" charset="2"/>
              </a:rPr>
              <a:t>More internally valid</a:t>
            </a:r>
          </a:p>
          <a:p>
            <a:pPr marL="971550" lvl="1" indent="-514350">
              <a:buFont typeface="Wingdings" panose="05000000000000000000" pitchFamily="2" charset="2"/>
              <a:buChar char="§"/>
              <a:defRPr/>
            </a:pPr>
            <a:r>
              <a:rPr lang="en-US" altLang="en-US" sz="3200" dirty="0">
                <a:solidFill>
                  <a:srgbClr val="E87511"/>
                </a:solidFill>
                <a:sym typeface="Symbol" pitchFamily="18" charset="2"/>
              </a:rPr>
              <a:t>Oblique rotation </a:t>
            </a:r>
            <a:r>
              <a:rPr lang="en-US" altLang="en-US" sz="2600" dirty="0">
                <a:solidFill>
                  <a:srgbClr val="E87511"/>
                </a:solidFill>
                <a:sym typeface="Symbol" pitchFamily="18" charset="2"/>
              </a:rPr>
              <a:t>(i.e., </a:t>
            </a:r>
            <a:r>
              <a:rPr lang="en-US" altLang="en-US" sz="2600" dirty="0" err="1">
                <a:solidFill>
                  <a:srgbClr val="E87511"/>
                </a:solidFill>
                <a:sym typeface="Symbol" pitchFamily="18" charset="2"/>
              </a:rPr>
              <a:t>promax</a:t>
            </a:r>
            <a:r>
              <a:rPr lang="en-US" altLang="en-US" sz="2600" dirty="0">
                <a:solidFill>
                  <a:srgbClr val="E87511"/>
                </a:solidFill>
                <a:sym typeface="Symbol" pitchFamily="18" charset="2"/>
              </a:rPr>
              <a:t>, direct </a:t>
            </a:r>
            <a:r>
              <a:rPr lang="en-US" altLang="en-US" sz="2600" dirty="0" err="1">
                <a:solidFill>
                  <a:srgbClr val="E87511"/>
                </a:solidFill>
                <a:sym typeface="Symbol" pitchFamily="18" charset="2"/>
              </a:rPr>
              <a:t>oblimin</a:t>
            </a:r>
            <a:r>
              <a:rPr lang="en-US" altLang="en-US" sz="2600" dirty="0">
                <a:solidFill>
                  <a:srgbClr val="E87511"/>
                </a:solidFill>
                <a:sym typeface="Symbol" pitchFamily="18" charset="2"/>
              </a:rPr>
              <a:t>)</a:t>
            </a:r>
            <a:endParaRPr lang="en-US" altLang="en-US" sz="2600" i="1" baseline="30000" dirty="0">
              <a:solidFill>
                <a:srgbClr val="E87511"/>
              </a:solidFill>
              <a:sym typeface="Symbol" pitchFamily="18" charset="2"/>
            </a:endParaRPr>
          </a:p>
          <a:p>
            <a:pPr marL="1428750" lvl="2" indent="-514350">
              <a:buFont typeface="Wingdings" panose="05000000000000000000" pitchFamily="2" charset="2"/>
              <a:buChar char="§"/>
              <a:defRPr/>
            </a:pPr>
            <a:r>
              <a:rPr lang="en-US" altLang="en-US" dirty="0">
                <a:sym typeface="Symbol" pitchFamily="18" charset="2"/>
              </a:rPr>
              <a:t>Allows components to share variability</a:t>
            </a:r>
          </a:p>
          <a:p>
            <a:pPr marL="1428750" lvl="2" indent="-514350">
              <a:buFont typeface="Wingdings" panose="05000000000000000000" pitchFamily="2" charset="2"/>
              <a:buChar char="§"/>
              <a:defRPr/>
            </a:pPr>
            <a:r>
              <a:rPr lang="en-US" altLang="en-US" dirty="0">
                <a:sym typeface="Symbol" pitchFamily="18" charset="2"/>
              </a:rPr>
              <a:t>Assumes in reality, all components have some correlation</a:t>
            </a:r>
          </a:p>
          <a:p>
            <a:pPr marL="1428750" lvl="2" indent="-514350">
              <a:buFont typeface="Wingdings" panose="05000000000000000000" pitchFamily="2" charset="2"/>
              <a:buChar char="§"/>
              <a:defRPr/>
            </a:pPr>
            <a:r>
              <a:rPr lang="en-US" altLang="en-US" dirty="0">
                <a:sym typeface="Symbol" pitchFamily="18" charset="2"/>
              </a:rPr>
              <a:t>Will still reduce </a:t>
            </a:r>
            <a:r>
              <a:rPr lang="en-US" altLang="en-US" dirty="0" err="1">
                <a:sym typeface="Symbol" pitchFamily="18" charset="2"/>
              </a:rPr>
              <a:t>multicollinearity</a:t>
            </a:r>
            <a:r>
              <a:rPr lang="en-US" altLang="en-US" dirty="0">
                <a:sym typeface="Symbol" pitchFamily="18" charset="2"/>
              </a:rPr>
              <a:t> in regression</a:t>
            </a:r>
          </a:p>
          <a:p>
            <a:pPr marL="1428750" lvl="2" indent="-514350">
              <a:buFont typeface="Wingdings" panose="05000000000000000000" pitchFamily="2" charset="2"/>
              <a:buChar char="§"/>
              <a:defRPr/>
            </a:pPr>
            <a:r>
              <a:rPr lang="en-US" altLang="en-US" dirty="0">
                <a:sym typeface="Symbol" pitchFamily="18" charset="2"/>
              </a:rPr>
              <a:t>More externally validity</a:t>
            </a:r>
          </a:p>
          <a:p>
            <a:pPr marL="971550" lvl="1" indent="-514350">
              <a:buFont typeface="Wingdings" panose="05000000000000000000" pitchFamily="2" charset="2"/>
              <a:buChar char="§"/>
              <a:defRPr/>
            </a:pPr>
            <a:endParaRPr lang="en-US" altLang="en-US" sz="3200" dirty="0">
              <a:solidFill>
                <a:srgbClr val="E87511"/>
              </a:solidFill>
              <a:sym typeface="Symbol" pitchFamily="18" charset="2"/>
            </a:endParaRPr>
          </a:p>
          <a:p>
            <a:pPr>
              <a:defRPr/>
            </a:pPr>
            <a:endParaRPr lang="en-US" sz="3100" dirty="0">
              <a:solidFill>
                <a:srgbClr val="113480"/>
              </a:solidFill>
            </a:endParaRPr>
          </a:p>
          <a:p>
            <a:pPr>
              <a:defRPr/>
            </a:pPr>
            <a:endParaRPr lang="en-US" sz="3100" dirty="0">
              <a:solidFill>
                <a:schemeClr val="tx1"/>
              </a:solidFill>
            </a:endParaRPr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US" dirty="0"/>
              <a:t>HDFS 7060 - </a:t>
            </a:r>
            <a:r>
              <a:rPr lang="en-US" dirty="0" err="1"/>
              <a:t>Bubb</a:t>
            </a:r>
            <a:r>
              <a:rPr lang="en-US" dirty="0"/>
              <a:t>, R.</a:t>
            </a:r>
          </a:p>
        </p:txBody>
      </p:sp>
    </p:spTree>
    <p:extLst>
      <p:ext uri="{BB962C8B-B14F-4D97-AF65-F5344CB8AC3E}">
        <p14:creationId xmlns:p14="http://schemas.microsoft.com/office/powerpoint/2010/main" val="33530730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4461"/>
    </mc:Choice>
    <mc:Fallback xmlns="">
      <p:transition spd="slow" advTm="94461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US" dirty="0"/>
              <a:t>HDFS 7060 - </a:t>
            </a:r>
            <a:r>
              <a:rPr lang="en-US" dirty="0" err="1"/>
              <a:t>Bubb</a:t>
            </a:r>
            <a:r>
              <a:rPr lang="en-US" dirty="0"/>
              <a:t>, R.</a:t>
            </a:r>
          </a:p>
        </p:txBody>
      </p:sp>
      <p:sp>
        <p:nvSpPr>
          <p:cNvPr id="3" name="Rectangle 2"/>
          <p:cNvSpPr/>
          <p:nvPr/>
        </p:nvSpPr>
        <p:spPr>
          <a:xfrm>
            <a:off x="7239000" y="228600"/>
            <a:ext cx="1828800" cy="1447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57600" y="5163152"/>
            <a:ext cx="1828800" cy="1447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990599" y="228600"/>
            <a:ext cx="7236191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Factor Rotation (</a:t>
            </a:r>
            <a:r>
              <a:rPr lang="en-US" dirty="0" err="1"/>
              <a:t>Varimax</a:t>
            </a:r>
            <a:r>
              <a:rPr lang="en-US" dirty="0"/>
              <a:t> Orthogonal)</a:t>
            </a:r>
          </a:p>
        </p:txBody>
      </p:sp>
      <p:graphicFrame>
        <p:nvGraphicFramePr>
          <p:cNvPr id="2" name="Chart 1"/>
          <p:cNvGraphicFramePr/>
          <p:nvPr>
            <p:extLst>
              <p:ext uri="{D42A27DB-BD31-4B8C-83A1-F6EECF244321}">
                <p14:modId xmlns:p14="http://schemas.microsoft.com/office/powerpoint/2010/main" val="2870695060"/>
              </p:ext>
            </p:extLst>
          </p:nvPr>
        </p:nvGraphicFramePr>
        <p:xfrm>
          <a:off x="540416" y="1377472"/>
          <a:ext cx="4001906" cy="2971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Chart 8"/>
          <p:cNvGraphicFramePr/>
          <p:nvPr>
            <p:extLst>
              <p:ext uri="{D42A27DB-BD31-4B8C-83A1-F6EECF244321}">
                <p14:modId xmlns:p14="http://schemas.microsoft.com/office/powerpoint/2010/main" val="2173493998"/>
              </p:ext>
            </p:extLst>
          </p:nvPr>
        </p:nvGraphicFramePr>
        <p:xfrm>
          <a:off x="4999522" y="1332554"/>
          <a:ext cx="3886200" cy="30167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133600" y="4623143"/>
            <a:ext cx="8382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/>
              <a:t>C</a:t>
            </a:r>
            <a:r>
              <a:rPr lang="en-US" sz="3000" baseline="-25000" dirty="0"/>
              <a:t>1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819900" y="4609154"/>
            <a:ext cx="8382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/>
              <a:t>C</a:t>
            </a:r>
            <a:r>
              <a:rPr lang="en-US" sz="3000" baseline="-25000" dirty="0"/>
              <a:t>1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-26069" y="2749072"/>
            <a:ext cx="8382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/>
              <a:t>C</a:t>
            </a:r>
            <a:r>
              <a:rPr lang="en-US" sz="3000" baseline="-25000" dirty="0"/>
              <a:t>2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424596" y="2745319"/>
            <a:ext cx="8382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/>
              <a:t>C</a:t>
            </a:r>
            <a:r>
              <a:rPr lang="en-US" sz="3000" baseline="-25000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36615580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4461"/>
    </mc:Choice>
    <mc:Fallback xmlns="">
      <p:transition spd="slow" advTm="94461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28600"/>
            <a:ext cx="7848600" cy="914400"/>
          </a:xfrm>
        </p:spPr>
        <p:txBody>
          <a:bodyPr/>
          <a:lstStyle/>
          <a:p>
            <a:r>
              <a:rPr lang="en-US" altLang="en-US" dirty="0">
                <a:latin typeface="Helvetica" pitchFamily="34" charset="0"/>
                <a:cs typeface="Helvetica" pitchFamily="34" charset="0"/>
              </a:rPr>
              <a:t>Interpretation of Loadings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28600" y="1447800"/>
            <a:ext cx="8763000" cy="49530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rgbClr val="F1612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rgbClr val="F1612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3050" dirty="0">
                <a:solidFill>
                  <a:srgbClr val="113480"/>
                </a:solidFill>
              </a:rPr>
              <a:t>Loadings to retain </a:t>
            </a:r>
            <a:endParaRPr lang="en-US" sz="3050" dirty="0">
              <a:solidFill>
                <a:schemeClr val="tx1"/>
              </a:solidFill>
            </a:endParaRPr>
          </a:p>
          <a:p>
            <a:pPr marL="971550" lvl="1" indent="-514350">
              <a:buFont typeface="Wingdings" panose="05000000000000000000" pitchFamily="2" charset="2"/>
              <a:buChar char="§"/>
              <a:defRPr/>
            </a:pPr>
            <a:r>
              <a:rPr lang="en-US" altLang="en-US" sz="3200" dirty="0">
                <a:solidFill>
                  <a:srgbClr val="E87511"/>
                </a:solidFill>
                <a:sym typeface="Symbol" pitchFamily="18" charset="2"/>
              </a:rPr>
              <a:t>Loadings indicate which items to retain for each component</a:t>
            </a:r>
            <a:endParaRPr lang="en-US" altLang="en-US" sz="2600" i="1" baseline="30000" dirty="0">
              <a:solidFill>
                <a:srgbClr val="E87511"/>
              </a:solidFill>
              <a:sym typeface="Symbol" pitchFamily="18" charset="2"/>
            </a:endParaRPr>
          </a:p>
          <a:p>
            <a:pPr marL="1428750" lvl="2" indent="-514350">
              <a:buFont typeface="Wingdings" panose="05000000000000000000" pitchFamily="2" charset="2"/>
              <a:buChar char="§"/>
              <a:defRPr/>
            </a:pPr>
            <a:r>
              <a:rPr lang="en-US" altLang="en-US" dirty="0">
                <a:sym typeface="Symbol" pitchFamily="18" charset="2"/>
              </a:rPr>
              <a:t>Rule of thumb, retain loadings &gt; .40</a:t>
            </a:r>
          </a:p>
          <a:p>
            <a:pPr marL="1428750" lvl="2" indent="-514350">
              <a:buFont typeface="Wingdings" panose="05000000000000000000" pitchFamily="2" charset="2"/>
              <a:buChar char="§"/>
              <a:defRPr/>
            </a:pPr>
            <a:r>
              <a:rPr lang="en-US" altLang="en-US" dirty="0">
                <a:sym typeface="Symbol" pitchFamily="18" charset="2"/>
              </a:rPr>
              <a:t>Loadings &gt; .40 on multiple components should be checked for wording and revised or removed</a:t>
            </a:r>
          </a:p>
          <a:p>
            <a:pPr marL="1428750" lvl="2" indent="-514350">
              <a:buFont typeface="Wingdings" panose="05000000000000000000" pitchFamily="2" charset="2"/>
              <a:buChar char="§"/>
              <a:defRPr/>
            </a:pPr>
            <a:r>
              <a:rPr lang="en-US" altLang="en-US" dirty="0">
                <a:sym typeface="Symbol" pitchFamily="18" charset="2"/>
              </a:rPr>
              <a:t>Items with loadings &lt; .40 on all components should be removed</a:t>
            </a:r>
          </a:p>
          <a:p>
            <a:pPr marL="971550" lvl="1" indent="-514350">
              <a:buFont typeface="Wingdings" panose="05000000000000000000" pitchFamily="2" charset="2"/>
              <a:buChar char="§"/>
              <a:defRPr/>
            </a:pPr>
            <a:r>
              <a:rPr lang="en-US" altLang="en-US" sz="3200" dirty="0">
                <a:solidFill>
                  <a:srgbClr val="E87511"/>
                </a:solidFill>
                <a:sym typeface="Symbol" pitchFamily="18" charset="2"/>
              </a:rPr>
              <a:t>For regression, items not loading onto components should be entered separately as predictors</a:t>
            </a:r>
            <a:endParaRPr lang="en-US" altLang="en-US" sz="2600" i="1" baseline="30000" dirty="0">
              <a:solidFill>
                <a:srgbClr val="E87511"/>
              </a:solidFill>
              <a:sym typeface="Symbol" pitchFamily="18" charset="2"/>
            </a:endParaRPr>
          </a:p>
          <a:p>
            <a:pPr marL="971550" lvl="1" indent="-514350">
              <a:buFont typeface="Wingdings" panose="05000000000000000000" pitchFamily="2" charset="2"/>
              <a:buChar char="§"/>
              <a:defRPr/>
            </a:pPr>
            <a:endParaRPr lang="en-US" altLang="en-US" sz="3200" dirty="0">
              <a:solidFill>
                <a:srgbClr val="E87511"/>
              </a:solidFill>
              <a:sym typeface="Symbol" pitchFamily="18" charset="2"/>
            </a:endParaRPr>
          </a:p>
          <a:p>
            <a:pPr>
              <a:defRPr/>
            </a:pPr>
            <a:endParaRPr lang="en-US" sz="3100" dirty="0">
              <a:solidFill>
                <a:srgbClr val="113480"/>
              </a:solidFill>
            </a:endParaRPr>
          </a:p>
          <a:p>
            <a:pPr>
              <a:defRPr/>
            </a:pPr>
            <a:endParaRPr lang="en-US" sz="3100" dirty="0">
              <a:solidFill>
                <a:schemeClr val="tx1"/>
              </a:solidFill>
            </a:endParaRPr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US" dirty="0"/>
              <a:t>HDFS 7060 - </a:t>
            </a:r>
            <a:r>
              <a:rPr lang="en-US" dirty="0" err="1"/>
              <a:t>Bubb</a:t>
            </a:r>
            <a:r>
              <a:rPr lang="en-US" dirty="0"/>
              <a:t>, R.</a:t>
            </a:r>
          </a:p>
        </p:txBody>
      </p:sp>
    </p:spTree>
    <p:extLst>
      <p:ext uri="{BB962C8B-B14F-4D97-AF65-F5344CB8AC3E}">
        <p14:creationId xmlns:p14="http://schemas.microsoft.com/office/powerpoint/2010/main" val="26572868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4461"/>
    </mc:Choice>
    <mc:Fallback xmlns="">
      <p:transition spd="slow" advTm="94461"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28600"/>
            <a:ext cx="7848600" cy="914400"/>
          </a:xfrm>
        </p:spPr>
        <p:txBody>
          <a:bodyPr/>
          <a:lstStyle/>
          <a:p>
            <a:r>
              <a:rPr lang="en-US" altLang="en-US" dirty="0">
                <a:latin typeface="Helvetica" pitchFamily="34" charset="0"/>
                <a:cs typeface="Helvetica" pitchFamily="34" charset="0"/>
              </a:rPr>
              <a:t>Component/Factor Integrity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28600" y="1447800"/>
            <a:ext cx="8763000" cy="4953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rgbClr val="F1612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rgbClr val="F1612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3050" dirty="0">
                <a:solidFill>
                  <a:srgbClr val="113480"/>
                </a:solidFill>
              </a:rPr>
              <a:t>Replicating population component/factor structure</a:t>
            </a:r>
            <a:endParaRPr lang="en-US" sz="3050" dirty="0">
              <a:solidFill>
                <a:schemeClr val="tx1"/>
              </a:solidFill>
            </a:endParaRPr>
          </a:p>
          <a:p>
            <a:pPr marL="971550" lvl="1" indent="-514350">
              <a:buFont typeface="Wingdings" panose="05000000000000000000" pitchFamily="2" charset="2"/>
              <a:buChar char="§"/>
              <a:defRPr/>
            </a:pPr>
            <a:r>
              <a:rPr lang="en-US" altLang="en-US" sz="3200" dirty="0">
                <a:solidFill>
                  <a:srgbClr val="E87511"/>
                </a:solidFill>
                <a:sym typeface="Symbol" pitchFamily="18" charset="2"/>
              </a:rPr>
              <a:t>Decreased error</a:t>
            </a:r>
            <a:endParaRPr lang="en-US" altLang="en-US" sz="2600" i="1" baseline="30000" dirty="0">
              <a:solidFill>
                <a:srgbClr val="E87511"/>
              </a:solidFill>
              <a:sym typeface="Symbol" pitchFamily="18" charset="2"/>
            </a:endParaRPr>
          </a:p>
          <a:p>
            <a:pPr marL="1428750" lvl="2" indent="-514350">
              <a:buFont typeface="Wingdings" panose="05000000000000000000" pitchFamily="2" charset="2"/>
              <a:buChar char="§"/>
              <a:defRPr/>
            </a:pPr>
            <a:r>
              <a:rPr lang="en-US" altLang="en-US" dirty="0">
                <a:sym typeface="Symbol" pitchFamily="18" charset="2"/>
              </a:rPr>
              <a:t>Measurement, item wording, same method bias, etc.</a:t>
            </a:r>
          </a:p>
          <a:p>
            <a:pPr marL="971550" lvl="1" indent="-514350">
              <a:buFont typeface="Wingdings" panose="05000000000000000000" pitchFamily="2" charset="2"/>
              <a:buChar char="§"/>
              <a:defRPr/>
            </a:pPr>
            <a:r>
              <a:rPr lang="en-US" altLang="en-US" sz="3200" dirty="0">
                <a:solidFill>
                  <a:srgbClr val="E87511"/>
                </a:solidFill>
                <a:sym typeface="Symbol" pitchFamily="18" charset="2"/>
              </a:rPr>
              <a:t>Larger sample sizes</a:t>
            </a:r>
            <a:endParaRPr lang="en-US" altLang="en-US" sz="2600" i="1" baseline="30000" dirty="0">
              <a:solidFill>
                <a:srgbClr val="E87511"/>
              </a:solidFill>
              <a:sym typeface="Symbol" pitchFamily="18" charset="2"/>
            </a:endParaRPr>
          </a:p>
          <a:p>
            <a:pPr marL="1428750" lvl="2" indent="-514350">
              <a:buFont typeface="Wingdings" panose="05000000000000000000" pitchFamily="2" charset="2"/>
              <a:buChar char="§"/>
              <a:defRPr/>
            </a:pPr>
            <a:r>
              <a:rPr lang="en-US" altLang="en-US" dirty="0">
                <a:sym typeface="Symbol" pitchFamily="18" charset="2"/>
              </a:rPr>
              <a:t>Rule of thumb, 5-20 observations per item/question</a:t>
            </a:r>
          </a:p>
          <a:p>
            <a:pPr marL="971550" lvl="1" indent="-514350">
              <a:buFont typeface="Wingdings" panose="05000000000000000000" pitchFamily="2" charset="2"/>
              <a:buChar char="§"/>
              <a:defRPr/>
            </a:pPr>
            <a:r>
              <a:rPr lang="en-US" altLang="en-US" sz="3200" dirty="0">
                <a:solidFill>
                  <a:srgbClr val="E87511"/>
                </a:solidFill>
                <a:sym typeface="Symbol" pitchFamily="18" charset="2"/>
              </a:rPr>
              <a:t>Fewer factors</a:t>
            </a:r>
            <a:endParaRPr lang="en-US" altLang="en-US" sz="2600" i="1" baseline="30000" dirty="0">
              <a:solidFill>
                <a:srgbClr val="E87511"/>
              </a:solidFill>
              <a:sym typeface="Symbol" pitchFamily="18" charset="2"/>
            </a:endParaRPr>
          </a:p>
          <a:p>
            <a:pPr marL="971550" lvl="1" indent="-514350">
              <a:buFont typeface="Wingdings" panose="05000000000000000000" pitchFamily="2" charset="2"/>
              <a:buChar char="§"/>
              <a:defRPr/>
            </a:pPr>
            <a:r>
              <a:rPr lang="en-US" altLang="en-US" sz="3200" dirty="0">
                <a:solidFill>
                  <a:srgbClr val="E87511"/>
                </a:solidFill>
                <a:sym typeface="Symbol" pitchFamily="18" charset="2"/>
              </a:rPr>
              <a:t>More items</a:t>
            </a:r>
          </a:p>
          <a:p>
            <a:pPr marL="971550" lvl="1" indent="-514350">
              <a:buFont typeface="Wingdings" panose="05000000000000000000" pitchFamily="2" charset="2"/>
              <a:buChar char="§"/>
              <a:defRPr/>
            </a:pPr>
            <a:r>
              <a:rPr lang="en-US" altLang="en-US" sz="3200" dirty="0">
                <a:solidFill>
                  <a:srgbClr val="E87511"/>
                </a:solidFill>
                <a:sym typeface="Symbol" pitchFamily="18" charset="2"/>
              </a:rPr>
              <a:t>More items per factor</a:t>
            </a:r>
          </a:p>
          <a:p>
            <a:pPr marL="971550" lvl="1" indent="-514350">
              <a:buFont typeface="Wingdings" panose="05000000000000000000" pitchFamily="2" charset="2"/>
              <a:buChar char="§"/>
              <a:defRPr/>
            </a:pPr>
            <a:endParaRPr lang="en-US" altLang="en-US" sz="3200" dirty="0">
              <a:solidFill>
                <a:srgbClr val="E87511"/>
              </a:solidFill>
              <a:sym typeface="Symbol" pitchFamily="18" charset="2"/>
            </a:endParaRPr>
          </a:p>
          <a:p>
            <a:pPr>
              <a:defRPr/>
            </a:pPr>
            <a:endParaRPr lang="en-US" sz="3100" dirty="0">
              <a:solidFill>
                <a:srgbClr val="113480"/>
              </a:solidFill>
            </a:endParaRPr>
          </a:p>
          <a:p>
            <a:pPr>
              <a:defRPr/>
            </a:pPr>
            <a:endParaRPr lang="en-US" sz="3100" dirty="0">
              <a:solidFill>
                <a:schemeClr val="tx1"/>
              </a:solidFill>
            </a:endParaRPr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US" dirty="0"/>
              <a:t>HDFS 7060 - </a:t>
            </a:r>
            <a:r>
              <a:rPr lang="en-US" dirty="0" err="1"/>
              <a:t>Bubb</a:t>
            </a:r>
            <a:r>
              <a:rPr lang="en-US" dirty="0"/>
              <a:t>, R.</a:t>
            </a:r>
          </a:p>
        </p:txBody>
      </p:sp>
    </p:spTree>
    <p:extLst>
      <p:ext uri="{BB962C8B-B14F-4D97-AF65-F5344CB8AC3E}">
        <p14:creationId xmlns:p14="http://schemas.microsoft.com/office/powerpoint/2010/main" val="1637463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4461"/>
    </mc:Choice>
    <mc:Fallback xmlns="">
      <p:transition spd="slow" advTm="94461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1981200"/>
            <a:ext cx="8229600" cy="2286000"/>
          </a:xfrm>
        </p:spPr>
        <p:txBody>
          <a:bodyPr/>
          <a:lstStyle/>
          <a:p>
            <a:pPr algn="ctr" eaLnBrk="1" hangingPunct="1"/>
            <a:r>
              <a:rPr lang="en-US" altLang="en-US" dirty="0">
                <a:latin typeface="Helvetica" pitchFamily="34" charset="0"/>
                <a:cs typeface="Helvetica" pitchFamily="34" charset="0"/>
              </a:rPr>
              <a:t>Principal Components and Factor Analysis </a:t>
            </a:r>
            <a:br>
              <a:rPr lang="en-US" altLang="en-US" dirty="0">
                <a:latin typeface="Helvetica" pitchFamily="34" charset="0"/>
                <a:cs typeface="Helvetica" pitchFamily="34" charset="0"/>
              </a:rPr>
            </a:br>
            <a:endParaRPr lang="en-US" altLang="en-US" sz="3000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609600" y="304800"/>
            <a:ext cx="5486400" cy="11430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altLang="en-US">
                <a:solidFill>
                  <a:schemeClr val="bg1"/>
                </a:solidFill>
              </a:rPr>
              <a:t>Statistics for the Behavioral Sciences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HDFS 7060 - </a:t>
            </a:r>
            <a:r>
              <a:rPr lang="en-US" dirty="0" err="1"/>
              <a:t>Bubb</a:t>
            </a:r>
            <a:r>
              <a:rPr lang="en-US" dirty="0"/>
              <a:t>, R.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5750-90CA-4488-ADCB-2BF6569ABA2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06045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7554"/>
    </mc:Choice>
    <mc:Fallback xmlns="">
      <p:transition spd="slow" advTm="37554"/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28600"/>
            <a:ext cx="7848600" cy="914400"/>
          </a:xfrm>
        </p:spPr>
        <p:txBody>
          <a:bodyPr/>
          <a:lstStyle/>
          <a:p>
            <a:r>
              <a:rPr lang="en-US" altLang="en-US" dirty="0">
                <a:latin typeface="Helvetica" pitchFamily="34" charset="0"/>
                <a:cs typeface="Helvetica" pitchFamily="34" charset="0"/>
              </a:rPr>
              <a:t>Interpretation of Components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28600" y="1447800"/>
            <a:ext cx="8763000" cy="4953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rgbClr val="F1612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rgbClr val="F1612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3050" dirty="0">
                <a:solidFill>
                  <a:srgbClr val="113480"/>
                </a:solidFill>
              </a:rPr>
              <a:t>Component are a linear combination of variables</a:t>
            </a:r>
            <a:endParaRPr lang="en-US" sz="3050" dirty="0">
              <a:solidFill>
                <a:schemeClr val="tx1"/>
              </a:solidFill>
            </a:endParaRPr>
          </a:p>
          <a:p>
            <a:pPr marL="971550" lvl="1" indent="-514350">
              <a:buFont typeface="Wingdings" panose="05000000000000000000" pitchFamily="2" charset="2"/>
              <a:buChar char="§"/>
              <a:defRPr/>
            </a:pPr>
            <a:r>
              <a:rPr lang="en-US" altLang="en-US" sz="3200" dirty="0">
                <a:solidFill>
                  <a:srgbClr val="E87511"/>
                </a:solidFill>
                <a:sym typeface="Symbol" pitchFamily="18" charset="2"/>
              </a:rPr>
              <a:t>Each component will be the summed composite of the loading multiplied by the variable</a:t>
            </a:r>
            <a:r>
              <a:rPr lang="en-US" altLang="en-US" sz="2600" dirty="0">
                <a:solidFill>
                  <a:srgbClr val="E87511"/>
                </a:solidFill>
                <a:sym typeface="Symbol" pitchFamily="18" charset="2"/>
              </a:rPr>
              <a:t> </a:t>
            </a:r>
            <a:endParaRPr lang="en-US" altLang="en-US" sz="2600" i="1" baseline="30000" dirty="0">
              <a:solidFill>
                <a:srgbClr val="E87511"/>
              </a:solidFill>
              <a:sym typeface="Symbol" pitchFamily="18" charset="2"/>
            </a:endParaRPr>
          </a:p>
          <a:p>
            <a:pPr lvl="2">
              <a:defRPr/>
            </a:pPr>
            <a:r>
              <a:rPr lang="en-US" altLang="en-US" i="1" dirty="0">
                <a:sym typeface="Symbol" pitchFamily="18" charset="2"/>
              </a:rPr>
              <a:t>C</a:t>
            </a:r>
            <a:r>
              <a:rPr lang="en-US" altLang="en-US" i="1" baseline="-25000" dirty="0">
                <a:sym typeface="Symbol" pitchFamily="18" charset="2"/>
              </a:rPr>
              <a:t>1</a:t>
            </a:r>
            <a:r>
              <a:rPr lang="en-US" altLang="en-US" dirty="0">
                <a:sym typeface="Symbol" pitchFamily="18" charset="2"/>
              </a:rPr>
              <a:t> = loading(</a:t>
            </a:r>
            <a:r>
              <a:rPr lang="en-US" altLang="en-US" i="1" dirty="0">
                <a:sym typeface="Symbol" pitchFamily="18" charset="2"/>
              </a:rPr>
              <a:t>x</a:t>
            </a:r>
            <a:r>
              <a:rPr lang="en-US" altLang="en-US" i="1" baseline="-25000" dirty="0">
                <a:sym typeface="Symbol" pitchFamily="18" charset="2"/>
              </a:rPr>
              <a:t>1</a:t>
            </a:r>
            <a:r>
              <a:rPr lang="en-US" altLang="en-US" dirty="0">
                <a:sym typeface="Symbol" pitchFamily="18" charset="2"/>
              </a:rPr>
              <a:t>) + loading(</a:t>
            </a:r>
            <a:r>
              <a:rPr lang="en-US" altLang="en-US" i="1" dirty="0">
                <a:sym typeface="Symbol" pitchFamily="18" charset="2"/>
              </a:rPr>
              <a:t>x</a:t>
            </a:r>
            <a:r>
              <a:rPr lang="en-US" altLang="en-US" i="1" baseline="-25000" dirty="0">
                <a:sym typeface="Symbol" pitchFamily="18" charset="2"/>
              </a:rPr>
              <a:t>2</a:t>
            </a:r>
            <a:r>
              <a:rPr lang="en-US" altLang="en-US" dirty="0">
                <a:sym typeface="Symbol" pitchFamily="18" charset="2"/>
              </a:rPr>
              <a:t>) + loading(</a:t>
            </a:r>
            <a:r>
              <a:rPr lang="en-US" altLang="en-US" i="1" dirty="0">
                <a:sym typeface="Symbol" pitchFamily="18" charset="2"/>
              </a:rPr>
              <a:t>x</a:t>
            </a:r>
            <a:r>
              <a:rPr lang="en-US" altLang="en-US" i="1" baseline="-25000" dirty="0">
                <a:sym typeface="Symbol" pitchFamily="18" charset="2"/>
              </a:rPr>
              <a:t>3</a:t>
            </a:r>
            <a:r>
              <a:rPr lang="en-US" altLang="en-US" dirty="0">
                <a:sym typeface="Symbol" pitchFamily="18" charset="2"/>
              </a:rPr>
              <a:t>) + … + loading(</a:t>
            </a:r>
            <a:r>
              <a:rPr lang="en-US" altLang="en-US" i="1" dirty="0">
                <a:sym typeface="Symbol" pitchFamily="18" charset="2"/>
              </a:rPr>
              <a:t>x</a:t>
            </a:r>
            <a:r>
              <a:rPr lang="en-US" altLang="en-US" i="1" baseline="-25000" dirty="0">
                <a:sym typeface="Symbol" pitchFamily="18" charset="2"/>
              </a:rPr>
              <a:t>i</a:t>
            </a:r>
            <a:r>
              <a:rPr lang="en-US" altLang="en-US" dirty="0">
                <a:sym typeface="Symbol" pitchFamily="18" charset="2"/>
              </a:rPr>
              <a:t>)</a:t>
            </a:r>
          </a:p>
          <a:p>
            <a:pPr lvl="2">
              <a:defRPr/>
            </a:pPr>
            <a:r>
              <a:rPr lang="en-US" altLang="en-US" i="1" dirty="0">
                <a:sym typeface="Symbol" pitchFamily="18" charset="2"/>
              </a:rPr>
              <a:t>C</a:t>
            </a:r>
            <a:r>
              <a:rPr lang="en-US" altLang="en-US" i="1" baseline="-25000" dirty="0">
                <a:sym typeface="Symbol" pitchFamily="18" charset="2"/>
              </a:rPr>
              <a:t>2</a:t>
            </a:r>
            <a:r>
              <a:rPr lang="en-US" altLang="en-US" dirty="0">
                <a:sym typeface="Symbol" pitchFamily="18" charset="2"/>
              </a:rPr>
              <a:t> = loading(</a:t>
            </a:r>
            <a:r>
              <a:rPr lang="en-US" altLang="en-US" i="1" dirty="0">
                <a:sym typeface="Symbol" pitchFamily="18" charset="2"/>
              </a:rPr>
              <a:t>x</a:t>
            </a:r>
            <a:r>
              <a:rPr lang="en-US" altLang="en-US" i="1" baseline="-25000" dirty="0">
                <a:sym typeface="Symbol" pitchFamily="18" charset="2"/>
              </a:rPr>
              <a:t>1</a:t>
            </a:r>
            <a:r>
              <a:rPr lang="en-US" altLang="en-US" dirty="0">
                <a:sym typeface="Symbol" pitchFamily="18" charset="2"/>
              </a:rPr>
              <a:t>) + loading(</a:t>
            </a:r>
            <a:r>
              <a:rPr lang="en-US" altLang="en-US" i="1" dirty="0">
                <a:sym typeface="Symbol" pitchFamily="18" charset="2"/>
              </a:rPr>
              <a:t>x</a:t>
            </a:r>
            <a:r>
              <a:rPr lang="en-US" altLang="en-US" i="1" baseline="-25000" dirty="0">
                <a:sym typeface="Symbol" pitchFamily="18" charset="2"/>
              </a:rPr>
              <a:t>2</a:t>
            </a:r>
            <a:r>
              <a:rPr lang="en-US" altLang="en-US" dirty="0">
                <a:sym typeface="Symbol" pitchFamily="18" charset="2"/>
              </a:rPr>
              <a:t>) + loading(</a:t>
            </a:r>
            <a:r>
              <a:rPr lang="en-US" altLang="en-US" i="1" dirty="0">
                <a:sym typeface="Symbol" pitchFamily="18" charset="2"/>
              </a:rPr>
              <a:t>x</a:t>
            </a:r>
            <a:r>
              <a:rPr lang="en-US" altLang="en-US" i="1" baseline="-25000" dirty="0">
                <a:sym typeface="Symbol" pitchFamily="18" charset="2"/>
              </a:rPr>
              <a:t>3</a:t>
            </a:r>
            <a:r>
              <a:rPr lang="en-US" altLang="en-US" dirty="0">
                <a:sym typeface="Symbol" pitchFamily="18" charset="2"/>
              </a:rPr>
              <a:t>) + … + loading(</a:t>
            </a:r>
            <a:r>
              <a:rPr lang="en-US" altLang="en-US" i="1" dirty="0">
                <a:sym typeface="Symbol" pitchFamily="18" charset="2"/>
              </a:rPr>
              <a:t>x</a:t>
            </a:r>
            <a:r>
              <a:rPr lang="en-US" altLang="en-US" i="1" baseline="-25000" dirty="0">
                <a:sym typeface="Symbol" pitchFamily="18" charset="2"/>
              </a:rPr>
              <a:t>i</a:t>
            </a:r>
            <a:r>
              <a:rPr lang="en-US" altLang="en-US" dirty="0">
                <a:sym typeface="Symbol" pitchFamily="18" charset="2"/>
              </a:rPr>
              <a:t>)</a:t>
            </a:r>
          </a:p>
          <a:p>
            <a:pPr marL="971550" lvl="1" indent="-514350">
              <a:buFont typeface="Wingdings" panose="05000000000000000000" pitchFamily="2" charset="2"/>
              <a:buChar char="§"/>
              <a:defRPr/>
            </a:pPr>
            <a:r>
              <a:rPr lang="en-US" altLang="en-US" sz="3200" dirty="0">
                <a:solidFill>
                  <a:srgbClr val="E87511"/>
                </a:solidFill>
                <a:sym typeface="Symbol" pitchFamily="18" charset="2"/>
              </a:rPr>
              <a:t>When used in regression</a:t>
            </a:r>
            <a:endParaRPr lang="en-US" altLang="en-US" sz="2600" i="1" baseline="30000" dirty="0">
              <a:solidFill>
                <a:srgbClr val="E87511"/>
              </a:solidFill>
              <a:sym typeface="Symbol" pitchFamily="18" charset="2"/>
            </a:endParaRPr>
          </a:p>
          <a:p>
            <a:pPr marL="0" lvl="2" algn="ctr">
              <a:defRPr/>
            </a:pPr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itchFamily="18" charset="2"/>
              </a:rPr>
              <a:t>Ŷ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  <a:sym typeface="Symbol" pitchFamily="18" charset="2"/>
              </a:rPr>
              <a:t> = </a:t>
            </a:r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itchFamily="18" charset="2"/>
              </a:rPr>
              <a:t>b</a:t>
            </a:r>
            <a:r>
              <a:rPr lang="en-US" altLang="en-US" i="1" baseline="-250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itchFamily="18" charset="2"/>
              </a:rPr>
              <a:t>0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  <a:sym typeface="Symbol" pitchFamily="18" charset="2"/>
              </a:rPr>
              <a:t> + </a:t>
            </a:r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itchFamily="18" charset="2"/>
              </a:rPr>
              <a:t>b</a:t>
            </a:r>
            <a:r>
              <a:rPr lang="en-US" altLang="en-US" i="1" baseline="-250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itchFamily="18" charset="2"/>
              </a:rPr>
              <a:t>1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  <a:sym typeface="Symbol" pitchFamily="18" charset="2"/>
              </a:rPr>
              <a:t>(</a:t>
            </a:r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itchFamily="18" charset="2"/>
              </a:rPr>
              <a:t>C</a:t>
            </a:r>
            <a:r>
              <a:rPr lang="en-US" altLang="en-US" i="1" baseline="-250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itchFamily="18" charset="2"/>
              </a:rPr>
              <a:t>1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  <a:sym typeface="Symbol" pitchFamily="18" charset="2"/>
              </a:rPr>
              <a:t>) + </a:t>
            </a:r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itchFamily="18" charset="2"/>
              </a:rPr>
              <a:t>b</a:t>
            </a:r>
            <a:r>
              <a:rPr lang="en-US" altLang="en-US" i="1" baseline="-250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itchFamily="18" charset="2"/>
              </a:rPr>
              <a:t>2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  <a:sym typeface="Symbol" pitchFamily="18" charset="2"/>
              </a:rPr>
              <a:t>(</a:t>
            </a:r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itchFamily="18" charset="2"/>
              </a:rPr>
              <a:t>C</a:t>
            </a:r>
            <a:r>
              <a:rPr lang="en-US" altLang="en-US" i="1" baseline="-250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itchFamily="18" charset="2"/>
              </a:rPr>
              <a:t>2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  <a:sym typeface="Symbol" pitchFamily="18" charset="2"/>
              </a:rPr>
              <a:t>) + … +</a:t>
            </a:r>
            <a:r>
              <a:rPr lang="el-GR" altLang="en-US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itchFamily="18" charset="2"/>
              </a:rPr>
              <a:t> </a:t>
            </a:r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itchFamily="18" charset="2"/>
              </a:rPr>
              <a:t>b</a:t>
            </a:r>
            <a:r>
              <a:rPr lang="en-US" altLang="en-US" i="1" baseline="-250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itchFamily="18" charset="2"/>
              </a:rPr>
              <a:t>i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  <a:sym typeface="Symbol" pitchFamily="18" charset="2"/>
              </a:rPr>
              <a:t>(</a:t>
            </a:r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itchFamily="18" charset="2"/>
              </a:rPr>
              <a:t>C</a:t>
            </a:r>
            <a:r>
              <a:rPr lang="en-US" altLang="en-US" i="1" baseline="-250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itchFamily="18" charset="2"/>
              </a:rPr>
              <a:t>i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  <a:sym typeface="Symbol" pitchFamily="18" charset="2"/>
              </a:rPr>
              <a:t>) </a:t>
            </a:r>
          </a:p>
          <a:p>
            <a:pPr lvl="1">
              <a:defRPr/>
            </a:pPr>
            <a:endParaRPr lang="en-US" altLang="en-US" sz="3200" dirty="0">
              <a:solidFill>
                <a:srgbClr val="E87511"/>
              </a:solidFill>
              <a:sym typeface="Symbol" pitchFamily="18" charset="2"/>
            </a:endParaRPr>
          </a:p>
          <a:p>
            <a:pPr>
              <a:defRPr/>
            </a:pPr>
            <a:endParaRPr lang="en-US" sz="3100" dirty="0">
              <a:solidFill>
                <a:srgbClr val="113480"/>
              </a:solidFill>
            </a:endParaRPr>
          </a:p>
          <a:p>
            <a:pPr>
              <a:defRPr/>
            </a:pPr>
            <a:endParaRPr lang="en-US" sz="3100" dirty="0">
              <a:solidFill>
                <a:schemeClr val="tx1"/>
              </a:solidFill>
            </a:endParaRPr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US" dirty="0"/>
              <a:t>HDFS 7060 - </a:t>
            </a:r>
            <a:r>
              <a:rPr lang="en-US" dirty="0" err="1"/>
              <a:t>Bubb</a:t>
            </a:r>
            <a:r>
              <a:rPr lang="en-US" dirty="0"/>
              <a:t>, R.</a:t>
            </a:r>
          </a:p>
        </p:txBody>
      </p:sp>
    </p:spTree>
    <p:extLst>
      <p:ext uri="{BB962C8B-B14F-4D97-AF65-F5344CB8AC3E}">
        <p14:creationId xmlns:p14="http://schemas.microsoft.com/office/powerpoint/2010/main" val="42129647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4461"/>
    </mc:Choice>
    <mc:Fallback xmlns="">
      <p:transition spd="slow" advTm="94461"/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28600"/>
            <a:ext cx="7848600" cy="914400"/>
          </a:xfrm>
        </p:spPr>
        <p:txBody>
          <a:bodyPr/>
          <a:lstStyle/>
          <a:p>
            <a:r>
              <a:rPr lang="en-US" altLang="en-US" dirty="0">
                <a:latin typeface="Helvetica" pitchFamily="34" charset="0"/>
                <a:cs typeface="Helvetica" pitchFamily="34" charset="0"/>
              </a:rPr>
              <a:t>Interpretation of Components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28600" y="1447800"/>
            <a:ext cx="8763000" cy="4953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rgbClr val="F1612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rgbClr val="F1612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3050" dirty="0">
                <a:solidFill>
                  <a:srgbClr val="113480"/>
                </a:solidFill>
              </a:rPr>
              <a:t>Component are a linear combination of variables</a:t>
            </a:r>
            <a:endParaRPr lang="en-US" sz="3050" dirty="0">
              <a:solidFill>
                <a:schemeClr val="tx1"/>
              </a:solidFill>
            </a:endParaRPr>
          </a:p>
          <a:p>
            <a:pPr marL="971550" lvl="1" indent="-514350">
              <a:buFont typeface="Wingdings" panose="05000000000000000000" pitchFamily="2" charset="2"/>
              <a:buChar char="§"/>
              <a:defRPr/>
            </a:pPr>
            <a:r>
              <a:rPr lang="en-US" altLang="en-US" sz="3200" dirty="0">
                <a:solidFill>
                  <a:srgbClr val="E87511"/>
                </a:solidFill>
                <a:sym typeface="Symbol" pitchFamily="18" charset="2"/>
              </a:rPr>
              <a:t>For our example</a:t>
            </a:r>
            <a:endParaRPr lang="en-US" altLang="en-US" sz="2600" i="1" baseline="30000" dirty="0">
              <a:solidFill>
                <a:srgbClr val="E87511"/>
              </a:solidFill>
              <a:sym typeface="Symbol" pitchFamily="18" charset="2"/>
            </a:endParaRPr>
          </a:p>
          <a:p>
            <a:pPr lvl="2">
              <a:defRPr/>
            </a:pPr>
            <a:r>
              <a:rPr lang="en-US" altLang="en-US" i="1" dirty="0">
                <a:sym typeface="Symbol" pitchFamily="18" charset="2"/>
              </a:rPr>
              <a:t>C</a:t>
            </a:r>
            <a:r>
              <a:rPr lang="en-US" altLang="en-US" i="1" baseline="-25000" dirty="0">
                <a:sym typeface="Symbol" pitchFamily="18" charset="2"/>
              </a:rPr>
              <a:t>1</a:t>
            </a:r>
            <a:r>
              <a:rPr lang="en-US" altLang="en-US" dirty="0">
                <a:sym typeface="Symbol" pitchFamily="18" charset="2"/>
              </a:rPr>
              <a:t> = .492(Q1) + .689(Q2) + .676(Q3) + .810(Q4) + .732(Q6) + .714(Q7) + .701(Q9) + .688(Q12)</a:t>
            </a:r>
          </a:p>
          <a:p>
            <a:pPr lvl="2">
              <a:defRPr/>
            </a:pPr>
            <a:r>
              <a:rPr lang="en-US" altLang="en-US" i="1" dirty="0">
                <a:sym typeface="Symbol" pitchFamily="18" charset="2"/>
              </a:rPr>
              <a:t>C</a:t>
            </a:r>
            <a:r>
              <a:rPr lang="en-US" altLang="en-US" i="1" baseline="-25000" dirty="0">
                <a:sym typeface="Symbol" pitchFamily="18" charset="2"/>
              </a:rPr>
              <a:t>2</a:t>
            </a:r>
            <a:r>
              <a:rPr lang="en-US" altLang="en-US" dirty="0">
                <a:sym typeface="Symbol" pitchFamily="18" charset="2"/>
              </a:rPr>
              <a:t> = .803(Q5) + .840(Q8) + .827(Q10) + .687(Q11)</a:t>
            </a:r>
          </a:p>
          <a:p>
            <a:pPr marL="971550" lvl="1" indent="-514350">
              <a:buFont typeface="Wingdings" panose="05000000000000000000" pitchFamily="2" charset="2"/>
              <a:buChar char="§"/>
              <a:defRPr/>
            </a:pPr>
            <a:r>
              <a:rPr lang="en-US" altLang="en-US" sz="3200" dirty="0">
                <a:solidFill>
                  <a:srgbClr val="E87511"/>
                </a:solidFill>
                <a:sym typeface="Symbol" pitchFamily="18" charset="2"/>
              </a:rPr>
              <a:t>When used in regression</a:t>
            </a:r>
            <a:endParaRPr lang="en-US" altLang="en-US" sz="2600" i="1" baseline="30000" dirty="0">
              <a:solidFill>
                <a:srgbClr val="E87511"/>
              </a:solidFill>
              <a:sym typeface="Symbol" pitchFamily="18" charset="2"/>
            </a:endParaRPr>
          </a:p>
          <a:p>
            <a:pPr marL="0" lvl="2" algn="ctr">
              <a:defRPr/>
            </a:pPr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itchFamily="18" charset="2"/>
              </a:rPr>
              <a:t>Ŷ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  <a:sym typeface="Symbol" pitchFamily="18" charset="2"/>
              </a:rPr>
              <a:t> = </a:t>
            </a:r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itchFamily="18" charset="2"/>
              </a:rPr>
              <a:t>b</a:t>
            </a:r>
            <a:r>
              <a:rPr lang="en-US" altLang="en-US" i="1" baseline="-250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itchFamily="18" charset="2"/>
              </a:rPr>
              <a:t>0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  <a:sym typeface="Symbol" pitchFamily="18" charset="2"/>
              </a:rPr>
              <a:t> + </a:t>
            </a:r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itchFamily="18" charset="2"/>
              </a:rPr>
              <a:t>b</a:t>
            </a:r>
            <a:r>
              <a:rPr lang="en-US" altLang="en-US" i="1" baseline="-250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itchFamily="18" charset="2"/>
              </a:rPr>
              <a:t>1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  <a:sym typeface="Symbol" pitchFamily="18" charset="2"/>
              </a:rPr>
              <a:t>(</a:t>
            </a:r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itchFamily="18" charset="2"/>
              </a:rPr>
              <a:t>C</a:t>
            </a:r>
            <a:r>
              <a:rPr lang="en-US" altLang="en-US" i="1" baseline="-250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itchFamily="18" charset="2"/>
              </a:rPr>
              <a:t>1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  <a:sym typeface="Symbol" pitchFamily="18" charset="2"/>
              </a:rPr>
              <a:t>) + </a:t>
            </a:r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itchFamily="18" charset="2"/>
              </a:rPr>
              <a:t>b</a:t>
            </a:r>
            <a:r>
              <a:rPr lang="en-US" altLang="en-US" i="1" baseline="-250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itchFamily="18" charset="2"/>
              </a:rPr>
              <a:t>2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  <a:sym typeface="Symbol" pitchFamily="18" charset="2"/>
              </a:rPr>
              <a:t>(</a:t>
            </a:r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itchFamily="18" charset="2"/>
              </a:rPr>
              <a:t>C</a:t>
            </a:r>
            <a:r>
              <a:rPr lang="en-US" altLang="en-US" i="1" baseline="-250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itchFamily="18" charset="2"/>
              </a:rPr>
              <a:t>2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  <a:sym typeface="Symbol" pitchFamily="18" charset="2"/>
              </a:rPr>
              <a:t>)</a:t>
            </a:r>
            <a:endParaRPr lang="en-US" altLang="en-US" sz="3200" dirty="0">
              <a:solidFill>
                <a:srgbClr val="E87511"/>
              </a:solidFill>
              <a:sym typeface="Symbol" pitchFamily="18" charset="2"/>
            </a:endParaRPr>
          </a:p>
          <a:p>
            <a:pPr>
              <a:defRPr/>
            </a:pPr>
            <a:endParaRPr lang="en-US" sz="3100" dirty="0">
              <a:solidFill>
                <a:srgbClr val="113480"/>
              </a:solidFill>
            </a:endParaRPr>
          </a:p>
          <a:p>
            <a:pPr>
              <a:defRPr/>
            </a:pPr>
            <a:endParaRPr lang="en-US" sz="3100" dirty="0">
              <a:solidFill>
                <a:schemeClr val="tx1"/>
              </a:solidFill>
            </a:endParaRPr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US" dirty="0"/>
              <a:t>HDFS 7060 - </a:t>
            </a:r>
            <a:r>
              <a:rPr lang="en-US" dirty="0" err="1"/>
              <a:t>Bubb</a:t>
            </a:r>
            <a:r>
              <a:rPr lang="en-US" dirty="0"/>
              <a:t>, R.</a:t>
            </a:r>
          </a:p>
        </p:txBody>
      </p:sp>
    </p:spTree>
    <p:extLst>
      <p:ext uri="{BB962C8B-B14F-4D97-AF65-F5344CB8AC3E}">
        <p14:creationId xmlns:p14="http://schemas.microsoft.com/office/powerpoint/2010/main" val="42079201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4461"/>
    </mc:Choice>
    <mc:Fallback xmlns="">
      <p:transition spd="slow" advTm="94461"/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28600"/>
            <a:ext cx="7848600" cy="914400"/>
          </a:xfrm>
        </p:spPr>
        <p:txBody>
          <a:bodyPr/>
          <a:lstStyle/>
          <a:p>
            <a:r>
              <a:rPr lang="en-US" altLang="en-US" dirty="0">
                <a:latin typeface="Helvetica" pitchFamily="34" charset="0"/>
                <a:cs typeface="Helvetica" pitchFamily="34" charset="0"/>
              </a:rPr>
              <a:t>Regression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28600" y="1447800"/>
            <a:ext cx="8763000" cy="4953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rgbClr val="F1612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rgbClr val="F1612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3050" dirty="0">
                <a:solidFill>
                  <a:srgbClr val="113480"/>
                </a:solidFill>
              </a:rPr>
              <a:t>Use component scores in regression</a:t>
            </a:r>
            <a:endParaRPr lang="en-US" sz="3050" dirty="0">
              <a:solidFill>
                <a:schemeClr val="tx1"/>
              </a:solidFill>
            </a:endParaRPr>
          </a:p>
          <a:p>
            <a:pPr marL="971550" lvl="1" indent="-514350">
              <a:buFont typeface="Wingdings" panose="05000000000000000000" pitchFamily="2" charset="2"/>
              <a:buChar char="§"/>
              <a:defRPr/>
            </a:pPr>
            <a:r>
              <a:rPr lang="en-US" altLang="en-US" sz="3000" dirty="0">
                <a:solidFill>
                  <a:srgbClr val="E87511"/>
                </a:solidFill>
                <a:sym typeface="Symbol" pitchFamily="18" charset="2"/>
              </a:rPr>
              <a:t>Represents each observation’s relation to the uncorrelated components</a:t>
            </a:r>
            <a:endParaRPr lang="en-US" altLang="en-US" sz="3000" i="1" baseline="30000" dirty="0">
              <a:solidFill>
                <a:srgbClr val="E87511"/>
              </a:solidFill>
              <a:sym typeface="Symbol" pitchFamily="18" charset="2"/>
            </a:endParaRPr>
          </a:p>
          <a:p>
            <a:pPr marL="971550" lvl="1" indent="-514350">
              <a:buFont typeface="Wingdings" panose="05000000000000000000" pitchFamily="2" charset="2"/>
              <a:buChar char="§"/>
              <a:defRPr/>
            </a:pPr>
            <a:r>
              <a:rPr lang="en-US" altLang="en-US" sz="3000" dirty="0">
                <a:solidFill>
                  <a:srgbClr val="E87511"/>
                </a:solidFill>
                <a:sym typeface="Symbol" pitchFamily="18" charset="2"/>
              </a:rPr>
              <a:t>Interpretation of the slope coefficients are the same except now use components rather than original predictor variables</a:t>
            </a:r>
            <a:endParaRPr lang="en-US" altLang="en-US" sz="3000" i="1" baseline="30000" dirty="0">
              <a:solidFill>
                <a:srgbClr val="E87511"/>
              </a:solidFill>
              <a:sym typeface="Symbol" pitchFamily="18" charset="2"/>
            </a:endParaRPr>
          </a:p>
          <a:p>
            <a:pPr marL="0" lvl="2" algn="ctr">
              <a:defRPr/>
            </a:pPr>
            <a:endParaRPr lang="en-US" altLang="en-US" dirty="0">
              <a:latin typeface="Times New Roman" panose="02020603050405020304" pitchFamily="18" charset="0"/>
              <a:cs typeface="Times New Roman" panose="02020603050405020304" pitchFamily="18" charset="0"/>
              <a:sym typeface="Symbol" pitchFamily="18" charset="2"/>
            </a:endParaRPr>
          </a:p>
          <a:p>
            <a:pPr marL="0" lvl="2" algn="ctr">
              <a:defRPr/>
            </a:pP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  <a:sym typeface="Symbol" pitchFamily="18" charset="2"/>
              </a:rPr>
              <a:t>Every one unit change in </a:t>
            </a:r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itchFamily="18" charset="2"/>
              </a:rPr>
              <a:t>C</a:t>
            </a:r>
            <a:r>
              <a:rPr lang="en-US" altLang="en-US" i="1" baseline="-250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itchFamily="18" charset="2"/>
              </a:rPr>
              <a:t>1</a:t>
            </a:r>
            <a:r>
              <a:rPr lang="en-US" altLang="en-US" baseline="-250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itchFamily="18" charset="2"/>
              </a:rPr>
              <a:t> 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  <a:sym typeface="Symbol" pitchFamily="18" charset="2"/>
              </a:rPr>
              <a:t>results in a </a:t>
            </a:r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itchFamily="18" charset="2"/>
              </a:rPr>
              <a:t>b</a:t>
            </a:r>
            <a:r>
              <a:rPr lang="en-US" altLang="en-US" i="1" baseline="-250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itchFamily="18" charset="2"/>
              </a:rPr>
              <a:t>1 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  <a:sym typeface="Symbol" pitchFamily="18" charset="2"/>
              </a:rPr>
              <a:t>change in the outcome</a:t>
            </a:r>
          </a:p>
          <a:p>
            <a:pPr lvl="1">
              <a:defRPr/>
            </a:pPr>
            <a:endParaRPr lang="en-US" altLang="en-US" sz="3200" dirty="0">
              <a:solidFill>
                <a:srgbClr val="E87511"/>
              </a:solidFill>
              <a:sym typeface="Symbol" pitchFamily="18" charset="2"/>
            </a:endParaRPr>
          </a:p>
          <a:p>
            <a:pPr>
              <a:defRPr/>
            </a:pPr>
            <a:endParaRPr lang="en-US" sz="3100" dirty="0">
              <a:solidFill>
                <a:srgbClr val="113480"/>
              </a:solidFill>
            </a:endParaRPr>
          </a:p>
          <a:p>
            <a:pPr>
              <a:defRPr/>
            </a:pPr>
            <a:endParaRPr lang="en-US" sz="3100" dirty="0">
              <a:solidFill>
                <a:schemeClr val="tx1"/>
              </a:solidFill>
            </a:endParaRPr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US" dirty="0"/>
              <a:t>HDFS 7060 - </a:t>
            </a:r>
            <a:r>
              <a:rPr lang="en-US" dirty="0" err="1"/>
              <a:t>Bubb</a:t>
            </a:r>
            <a:r>
              <a:rPr lang="en-US" dirty="0"/>
              <a:t>, R.</a:t>
            </a:r>
          </a:p>
        </p:txBody>
      </p:sp>
    </p:spTree>
    <p:extLst>
      <p:ext uri="{BB962C8B-B14F-4D97-AF65-F5344CB8AC3E}">
        <p14:creationId xmlns:p14="http://schemas.microsoft.com/office/powerpoint/2010/main" val="39933935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4461"/>
    </mc:Choice>
    <mc:Fallback xmlns="">
      <p:transition spd="slow" advTm="94461"/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28600"/>
            <a:ext cx="7848600" cy="914400"/>
          </a:xfrm>
        </p:spPr>
        <p:txBody>
          <a:bodyPr/>
          <a:lstStyle/>
          <a:p>
            <a:r>
              <a:rPr lang="en-US" altLang="en-US" dirty="0">
                <a:latin typeface="Helvetica" pitchFamily="34" charset="0"/>
                <a:cs typeface="Helvetica" pitchFamily="34" charset="0"/>
              </a:rPr>
              <a:t>Cronbach’s Alpha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28600" y="1447800"/>
            <a:ext cx="8763000" cy="49530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rgbClr val="F1612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rgbClr val="F1612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3050" dirty="0">
                <a:solidFill>
                  <a:srgbClr val="113480"/>
                </a:solidFill>
              </a:rPr>
              <a:t>Last, we need an indication of the internal consistency of each component</a:t>
            </a:r>
            <a:endParaRPr lang="en-US" sz="3050" dirty="0">
              <a:solidFill>
                <a:schemeClr val="tx1"/>
              </a:solidFill>
            </a:endParaRPr>
          </a:p>
          <a:p>
            <a:pPr marL="971550" lvl="1" indent="-514350">
              <a:buFont typeface="Wingdings" panose="05000000000000000000" pitchFamily="2" charset="2"/>
              <a:buChar char="§"/>
              <a:defRPr/>
            </a:pPr>
            <a:r>
              <a:rPr lang="en-US" altLang="en-US" sz="3000" dirty="0">
                <a:solidFill>
                  <a:srgbClr val="E87511"/>
                </a:solidFill>
                <a:sym typeface="Symbol" pitchFamily="18" charset="2"/>
              </a:rPr>
              <a:t>Values closer to 1 indicate better consistency</a:t>
            </a:r>
          </a:p>
          <a:p>
            <a:pPr marL="971550" lvl="1" indent="-514350">
              <a:buFont typeface="Wingdings" panose="05000000000000000000" pitchFamily="2" charset="2"/>
              <a:buChar char="§"/>
              <a:defRPr/>
            </a:pPr>
            <a:r>
              <a:rPr lang="en-US" altLang="en-US" sz="3000" dirty="0">
                <a:solidFill>
                  <a:srgbClr val="E87511"/>
                </a:solidFill>
                <a:sym typeface="Symbol" pitchFamily="18" charset="2"/>
              </a:rPr>
              <a:t>Rule of thumb is </a:t>
            </a:r>
            <a:r>
              <a:rPr lang="el-GR" altLang="en-US" sz="3000" i="1" dirty="0">
                <a:solidFill>
                  <a:srgbClr val="E87511"/>
                </a:solidFill>
                <a:sym typeface="Symbol" pitchFamily="18" charset="2"/>
              </a:rPr>
              <a:t>α</a:t>
            </a:r>
            <a:r>
              <a:rPr lang="en-US" altLang="en-US" sz="3000" dirty="0">
                <a:solidFill>
                  <a:srgbClr val="E87511"/>
                </a:solidFill>
                <a:sym typeface="Symbol" pitchFamily="18" charset="2"/>
              </a:rPr>
              <a:t>’s &gt; 0.70 is acceptable</a:t>
            </a:r>
          </a:p>
          <a:p>
            <a:pPr marL="971550" lvl="1" indent="-514350">
              <a:buFont typeface="Wingdings" panose="05000000000000000000" pitchFamily="2" charset="2"/>
              <a:buChar char="§"/>
              <a:defRPr/>
            </a:pPr>
            <a:r>
              <a:rPr lang="en-US" altLang="en-US" sz="3000" dirty="0">
                <a:solidFill>
                  <a:srgbClr val="E87511"/>
                </a:solidFill>
                <a:sym typeface="Symbol" pitchFamily="18" charset="2"/>
              </a:rPr>
              <a:t>More items on a component = higher </a:t>
            </a:r>
            <a:r>
              <a:rPr lang="el-GR" altLang="en-US" sz="3000" i="1" dirty="0">
                <a:solidFill>
                  <a:srgbClr val="E87511"/>
                </a:solidFill>
                <a:sym typeface="Symbol" pitchFamily="18" charset="2"/>
              </a:rPr>
              <a:t>α</a:t>
            </a:r>
            <a:endParaRPr lang="en-US" altLang="en-US" sz="3000" i="1" baseline="30000" dirty="0">
              <a:solidFill>
                <a:srgbClr val="E87511"/>
              </a:solidFill>
              <a:sym typeface="Symbol" pitchFamily="18" charset="2"/>
            </a:endParaRPr>
          </a:p>
          <a:p>
            <a:pPr marL="1428750" lvl="2" indent="-514350">
              <a:buFont typeface="Wingdings" panose="05000000000000000000" pitchFamily="2" charset="2"/>
              <a:buChar char="§"/>
              <a:defRPr/>
            </a:pPr>
            <a:r>
              <a:rPr lang="en-US" altLang="en-US" dirty="0">
                <a:sym typeface="Symbol" pitchFamily="18" charset="2"/>
              </a:rPr>
              <a:t>However </a:t>
            </a:r>
            <a:r>
              <a:rPr lang="el-GR" altLang="en-US" i="1" dirty="0">
                <a:sym typeface="Symbol" pitchFamily="18" charset="2"/>
              </a:rPr>
              <a:t>α </a:t>
            </a:r>
            <a:r>
              <a:rPr lang="en-US" altLang="en-US" dirty="0">
                <a:sym typeface="Symbol" pitchFamily="18" charset="2"/>
              </a:rPr>
              <a:t>can be artificially inflated</a:t>
            </a:r>
          </a:p>
          <a:p>
            <a:pPr marL="971550" lvl="1" indent="-514350">
              <a:buFont typeface="Wingdings" panose="05000000000000000000" pitchFamily="2" charset="2"/>
              <a:buChar char="§"/>
              <a:defRPr/>
            </a:pPr>
            <a:r>
              <a:rPr lang="en-US" altLang="en-US" sz="3000" dirty="0">
                <a:solidFill>
                  <a:srgbClr val="E87511"/>
                </a:solidFill>
                <a:sym typeface="Symbol" pitchFamily="18" charset="2"/>
              </a:rPr>
              <a:t>Check average reliabilities (inter-item correlation)</a:t>
            </a:r>
          </a:p>
          <a:p>
            <a:pPr lvl="2">
              <a:defRPr/>
            </a:pPr>
            <a:r>
              <a:rPr lang="en-US" altLang="en-US" sz="2600">
                <a:solidFill>
                  <a:schemeClr val="tx2">
                    <a:lumMod val="75000"/>
                  </a:schemeClr>
                </a:solidFill>
                <a:sym typeface="Symbol" pitchFamily="18" charset="2"/>
              </a:rPr>
              <a:t>		Average </a:t>
            </a:r>
            <a:r>
              <a:rPr lang="en-US" altLang="en-US" sz="2600" i="1" dirty="0">
                <a:solidFill>
                  <a:schemeClr val="tx2">
                    <a:lumMod val="75000"/>
                  </a:schemeClr>
                </a:solidFill>
                <a:sym typeface="Symbol" pitchFamily="18" charset="2"/>
              </a:rPr>
              <a:t>r </a:t>
            </a:r>
            <a:r>
              <a:rPr lang="en-US" altLang="en-US" sz="2600" dirty="0">
                <a:solidFill>
                  <a:schemeClr val="tx2">
                    <a:lumMod val="75000"/>
                  </a:schemeClr>
                </a:solidFill>
                <a:sym typeface="Symbol" pitchFamily="18" charset="2"/>
              </a:rPr>
              <a:t>= </a:t>
            </a:r>
            <a:r>
              <a:rPr lang="el-GR" altLang="en-US" sz="2600" dirty="0">
                <a:solidFill>
                  <a:schemeClr val="tx2">
                    <a:lumMod val="75000"/>
                  </a:schemeClr>
                </a:solidFill>
                <a:sym typeface="Symbol" pitchFamily="18" charset="2"/>
              </a:rPr>
              <a:t>α</a:t>
            </a:r>
            <a:r>
              <a:rPr lang="en-US" altLang="en-US" sz="2600" dirty="0">
                <a:solidFill>
                  <a:schemeClr val="tx2">
                    <a:lumMod val="75000"/>
                  </a:schemeClr>
                </a:solidFill>
                <a:sym typeface="Symbol" pitchFamily="18" charset="2"/>
              </a:rPr>
              <a:t>/(</a:t>
            </a:r>
            <a:r>
              <a:rPr lang="el-GR" altLang="en-US" sz="2600" dirty="0">
                <a:solidFill>
                  <a:schemeClr val="tx2">
                    <a:lumMod val="75000"/>
                  </a:schemeClr>
                </a:solidFill>
                <a:sym typeface="Symbol" pitchFamily="18" charset="2"/>
              </a:rPr>
              <a:t>α</a:t>
            </a:r>
            <a:r>
              <a:rPr lang="en-US" altLang="en-US" sz="2600" dirty="0">
                <a:solidFill>
                  <a:schemeClr val="tx2">
                    <a:lumMod val="75000"/>
                  </a:schemeClr>
                </a:solidFill>
                <a:sym typeface="Symbol" pitchFamily="18" charset="2"/>
              </a:rPr>
              <a:t>+</a:t>
            </a:r>
            <a:r>
              <a:rPr lang="en-US" altLang="en-US" sz="2600" i="1" dirty="0">
                <a:solidFill>
                  <a:schemeClr val="tx2">
                    <a:lumMod val="75000"/>
                  </a:schemeClr>
                </a:solidFill>
                <a:sym typeface="Symbol" pitchFamily="18" charset="2"/>
              </a:rPr>
              <a:t>k</a:t>
            </a:r>
            <a:r>
              <a:rPr lang="en-US" altLang="en-US" sz="2600" dirty="0">
                <a:solidFill>
                  <a:schemeClr val="tx2">
                    <a:lumMod val="75000"/>
                  </a:schemeClr>
                </a:solidFill>
                <a:sym typeface="Symbol" pitchFamily="18" charset="2"/>
              </a:rPr>
              <a:t>(1-</a:t>
            </a:r>
            <a:r>
              <a:rPr lang="el-GR" altLang="en-US" sz="2600" dirty="0">
                <a:solidFill>
                  <a:schemeClr val="tx2">
                    <a:lumMod val="75000"/>
                  </a:schemeClr>
                </a:solidFill>
                <a:sym typeface="Symbol" pitchFamily="18" charset="2"/>
              </a:rPr>
              <a:t> α</a:t>
            </a:r>
            <a:r>
              <a:rPr lang="en-US" altLang="en-US" sz="2600" dirty="0">
                <a:solidFill>
                  <a:schemeClr val="tx2">
                    <a:lumMod val="75000"/>
                  </a:schemeClr>
                </a:solidFill>
                <a:sym typeface="Symbol" pitchFamily="18" charset="2"/>
              </a:rPr>
              <a:t>))</a:t>
            </a:r>
          </a:p>
          <a:p>
            <a:pPr marL="1885950" lvl="2">
              <a:defRPr/>
            </a:pPr>
            <a:r>
              <a:rPr lang="en-US" altLang="en-US" dirty="0">
                <a:sym typeface="Symbol" pitchFamily="18" charset="2"/>
              </a:rPr>
              <a:t>&gt; .55 excellent</a:t>
            </a:r>
          </a:p>
          <a:p>
            <a:pPr marL="1885950" lvl="2">
              <a:defRPr/>
            </a:pPr>
            <a:r>
              <a:rPr lang="en-US" altLang="en-US" dirty="0">
                <a:sym typeface="Symbol" pitchFamily="18" charset="2"/>
              </a:rPr>
              <a:t>.30 - .55 questionable to acceptable</a:t>
            </a:r>
          </a:p>
          <a:p>
            <a:pPr marL="1885950" lvl="2">
              <a:defRPr/>
            </a:pPr>
            <a:r>
              <a:rPr lang="en-US" altLang="en-US" dirty="0">
                <a:sym typeface="Symbol" pitchFamily="18" charset="2"/>
              </a:rPr>
              <a:t>&lt;.30 poor</a:t>
            </a:r>
          </a:p>
          <a:p>
            <a:pPr marL="971550" lvl="1" indent="-514350">
              <a:buFont typeface="Wingdings" panose="05000000000000000000" pitchFamily="2" charset="2"/>
              <a:buChar char="§"/>
              <a:defRPr/>
            </a:pPr>
            <a:r>
              <a:rPr lang="en-US" altLang="en-US" sz="3000" dirty="0">
                <a:solidFill>
                  <a:srgbClr val="E87511"/>
                </a:solidFill>
                <a:sym typeface="Symbol" pitchFamily="18" charset="2"/>
              </a:rPr>
              <a:t>Don’t forget to inspect each items wording</a:t>
            </a:r>
            <a:endParaRPr lang="en-US" altLang="en-US" sz="3000" i="1" baseline="30000" dirty="0">
              <a:solidFill>
                <a:srgbClr val="E87511"/>
              </a:solidFill>
              <a:sym typeface="Symbol" pitchFamily="18" charset="2"/>
            </a:endParaRPr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US" dirty="0"/>
              <a:t>HDFS 7060 - </a:t>
            </a:r>
            <a:r>
              <a:rPr lang="en-US" dirty="0" err="1"/>
              <a:t>Bubb</a:t>
            </a:r>
            <a:r>
              <a:rPr lang="en-US" dirty="0"/>
              <a:t>, R.</a:t>
            </a:r>
          </a:p>
        </p:txBody>
      </p:sp>
    </p:spTree>
    <p:extLst>
      <p:ext uri="{BB962C8B-B14F-4D97-AF65-F5344CB8AC3E}">
        <p14:creationId xmlns:p14="http://schemas.microsoft.com/office/powerpoint/2010/main" val="2814869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4461"/>
    </mc:Choice>
    <mc:Fallback xmlns="">
      <p:transition spd="slow" advTm="94461"/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28600"/>
            <a:ext cx="7848600" cy="914400"/>
          </a:xfrm>
        </p:spPr>
        <p:txBody>
          <a:bodyPr/>
          <a:lstStyle/>
          <a:p>
            <a:r>
              <a:rPr lang="en-US" altLang="en-US" dirty="0">
                <a:latin typeface="Helvetica" pitchFamily="34" charset="0"/>
                <a:cs typeface="Helvetica" pitchFamily="34" charset="0"/>
              </a:rPr>
              <a:t>PCA vs. Factor Analysis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28600" y="1447800"/>
            <a:ext cx="8763000" cy="49530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rgbClr val="F1612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rgbClr val="F1612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3050" dirty="0">
                <a:solidFill>
                  <a:srgbClr val="113480"/>
                </a:solidFill>
              </a:rPr>
              <a:t>Factor analysis is also a data reduction technique </a:t>
            </a:r>
            <a:endParaRPr lang="en-US" sz="3050" dirty="0">
              <a:solidFill>
                <a:schemeClr val="tx1"/>
              </a:solidFill>
            </a:endParaRPr>
          </a:p>
          <a:p>
            <a:pPr marL="971550" lvl="1" indent="-514350">
              <a:buFont typeface="Wingdings" panose="05000000000000000000" pitchFamily="2" charset="2"/>
              <a:buChar char="§"/>
              <a:defRPr/>
            </a:pPr>
            <a:r>
              <a:rPr lang="en-US" altLang="en-US" sz="3200" dirty="0">
                <a:solidFill>
                  <a:srgbClr val="E87511"/>
                </a:solidFill>
                <a:sym typeface="Symbol" pitchFamily="18" charset="2"/>
              </a:rPr>
              <a:t>Assumes the latent factors (constructs) are derived from a theory</a:t>
            </a:r>
          </a:p>
          <a:p>
            <a:pPr marL="971550" lvl="1" indent="-514350">
              <a:buFont typeface="Wingdings" panose="05000000000000000000" pitchFamily="2" charset="2"/>
              <a:buChar char="§"/>
              <a:defRPr/>
            </a:pPr>
            <a:r>
              <a:rPr lang="en-US" altLang="en-US" sz="3200" dirty="0">
                <a:solidFill>
                  <a:srgbClr val="E87511"/>
                </a:solidFill>
                <a:sym typeface="Symbol" pitchFamily="18" charset="2"/>
              </a:rPr>
              <a:t>Reduces many correlated manifest variables to a smaller number of latent factors</a:t>
            </a:r>
            <a:endParaRPr lang="en-US" altLang="en-US" sz="3200" i="1" baseline="30000" dirty="0">
              <a:solidFill>
                <a:srgbClr val="E87511"/>
              </a:solidFill>
              <a:sym typeface="Symbol" pitchFamily="18" charset="2"/>
            </a:endParaRPr>
          </a:p>
          <a:p>
            <a:pPr marL="971550" lvl="1" indent="-514350">
              <a:buFont typeface="Wingdings" panose="05000000000000000000" pitchFamily="2" charset="2"/>
              <a:buChar char="§"/>
              <a:defRPr/>
            </a:pPr>
            <a:r>
              <a:rPr lang="en-US" altLang="en-US" sz="3200" dirty="0">
                <a:solidFill>
                  <a:srgbClr val="E87511"/>
                </a:solidFill>
                <a:sym typeface="Symbol" pitchFamily="18" charset="2"/>
              </a:rPr>
              <a:t>Factors are still a linear combination of the manifest variables</a:t>
            </a:r>
          </a:p>
          <a:p>
            <a:pPr marL="971550" lvl="1" indent="-514350">
              <a:buFont typeface="Wingdings" panose="05000000000000000000" pitchFamily="2" charset="2"/>
              <a:buChar char="§"/>
              <a:defRPr/>
            </a:pPr>
            <a:r>
              <a:rPr lang="en-US" altLang="en-US" sz="3200" dirty="0">
                <a:solidFill>
                  <a:srgbClr val="E87511"/>
                </a:solidFill>
                <a:sym typeface="Symbol" pitchFamily="18" charset="2"/>
              </a:rPr>
              <a:t>Accounts for measurement error in calculations</a:t>
            </a:r>
          </a:p>
          <a:p>
            <a:pPr>
              <a:defRPr/>
            </a:pPr>
            <a:r>
              <a:rPr lang="en-US" dirty="0">
                <a:solidFill>
                  <a:srgbClr val="113480"/>
                </a:solidFill>
              </a:rPr>
              <a:t>PCA and FA have very similar results</a:t>
            </a:r>
            <a:endParaRPr lang="en-US" dirty="0">
              <a:solidFill>
                <a:schemeClr val="tx1"/>
              </a:solidFill>
            </a:endParaRPr>
          </a:p>
          <a:p>
            <a:pPr marL="971550" lvl="1" indent="-514350">
              <a:buFont typeface="Wingdings" panose="05000000000000000000" pitchFamily="2" charset="2"/>
              <a:buChar char="§"/>
              <a:defRPr/>
            </a:pPr>
            <a:endParaRPr lang="en-US" altLang="en-US" sz="3200" dirty="0">
              <a:solidFill>
                <a:srgbClr val="E87511"/>
              </a:solidFill>
              <a:sym typeface="Symbol" pitchFamily="18" charset="2"/>
            </a:endParaRPr>
          </a:p>
          <a:p>
            <a:pPr>
              <a:defRPr/>
            </a:pPr>
            <a:endParaRPr lang="en-US" sz="3100" dirty="0">
              <a:solidFill>
                <a:srgbClr val="113480"/>
              </a:solidFill>
            </a:endParaRPr>
          </a:p>
          <a:p>
            <a:pPr>
              <a:defRPr/>
            </a:pPr>
            <a:endParaRPr lang="en-US" sz="3100" dirty="0">
              <a:solidFill>
                <a:schemeClr val="tx1"/>
              </a:solidFill>
            </a:endParaRPr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US" dirty="0"/>
              <a:t>HDFS 7060 - </a:t>
            </a:r>
            <a:r>
              <a:rPr lang="en-US" dirty="0" err="1"/>
              <a:t>Bubb</a:t>
            </a:r>
            <a:r>
              <a:rPr lang="en-US" dirty="0"/>
              <a:t>, R.</a:t>
            </a:r>
          </a:p>
        </p:txBody>
      </p:sp>
    </p:spTree>
    <p:extLst>
      <p:ext uri="{BB962C8B-B14F-4D97-AF65-F5344CB8AC3E}">
        <p14:creationId xmlns:p14="http://schemas.microsoft.com/office/powerpoint/2010/main" val="18252596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4461"/>
    </mc:Choice>
    <mc:Fallback xmlns="">
      <p:transition spd="slow" advTm="94461"/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US" dirty="0"/>
              <a:t>HDFS 7060 - </a:t>
            </a:r>
            <a:r>
              <a:rPr lang="en-US" dirty="0" err="1"/>
              <a:t>Bubb</a:t>
            </a:r>
            <a:r>
              <a:rPr lang="en-US" dirty="0"/>
              <a:t>, R.</a:t>
            </a:r>
          </a:p>
        </p:txBody>
      </p:sp>
      <p:sp>
        <p:nvSpPr>
          <p:cNvPr id="3" name="Rectangle 2"/>
          <p:cNvSpPr/>
          <p:nvPr/>
        </p:nvSpPr>
        <p:spPr>
          <a:xfrm>
            <a:off x="7239000" y="228600"/>
            <a:ext cx="1828800" cy="1447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57600" y="5181600"/>
            <a:ext cx="1828800" cy="1447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990599" y="228600"/>
            <a:ext cx="7236191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Math behind component loadings</a:t>
            </a:r>
          </a:p>
        </p:txBody>
      </p:sp>
      <p:pic>
        <p:nvPicPr>
          <p:cNvPr id="13315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143"/>
          <a:stretch/>
        </p:blipFill>
        <p:spPr bwMode="auto">
          <a:xfrm>
            <a:off x="144313" y="838200"/>
            <a:ext cx="8754845" cy="281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313" y="3657600"/>
            <a:ext cx="8835292" cy="289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4" name="Straight Arrow Connector 3"/>
          <p:cNvCxnSpPr/>
          <p:nvPr/>
        </p:nvCxnSpPr>
        <p:spPr>
          <a:xfrm flipH="1" flipV="1">
            <a:off x="2438400" y="2667000"/>
            <a:ext cx="3124200" cy="3238500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H="1">
            <a:off x="990599" y="2247900"/>
            <a:ext cx="6858001" cy="1714500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442490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4461"/>
    </mc:Choice>
    <mc:Fallback xmlns="">
      <p:transition spd="slow" advTm="94461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28600"/>
            <a:ext cx="7848600" cy="914400"/>
          </a:xfrm>
        </p:spPr>
        <p:txBody>
          <a:bodyPr/>
          <a:lstStyle/>
          <a:p>
            <a:r>
              <a:rPr lang="en-US" altLang="en-US" dirty="0">
                <a:latin typeface="Helvetica" pitchFamily="34" charset="0"/>
                <a:cs typeface="Helvetica" pitchFamily="34" charset="0"/>
              </a:rPr>
              <a:t>PCA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28600" y="1447800"/>
            <a:ext cx="8763000" cy="4953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rgbClr val="F1612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rgbClr val="F1612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3050" dirty="0">
                <a:solidFill>
                  <a:srgbClr val="113480"/>
                </a:solidFill>
              </a:rPr>
              <a:t>PCA is a data reduction technique </a:t>
            </a:r>
            <a:endParaRPr lang="en-US" sz="3050" dirty="0">
              <a:solidFill>
                <a:schemeClr val="tx1"/>
              </a:solidFill>
            </a:endParaRPr>
          </a:p>
          <a:p>
            <a:pPr marL="971550" lvl="1" indent="-514350">
              <a:buFont typeface="Wingdings" panose="05000000000000000000" pitchFamily="2" charset="2"/>
              <a:buChar char="§"/>
              <a:defRPr/>
            </a:pPr>
            <a:r>
              <a:rPr lang="en-US" altLang="en-US" sz="3200" dirty="0">
                <a:solidFill>
                  <a:srgbClr val="E87511"/>
                </a:solidFill>
                <a:sym typeface="Symbol" pitchFamily="18" charset="2"/>
              </a:rPr>
              <a:t>Reduces correlated manifest variables to fewer components</a:t>
            </a:r>
            <a:endParaRPr lang="en-US" altLang="en-US" sz="3200" i="1" baseline="30000" dirty="0">
              <a:solidFill>
                <a:srgbClr val="E87511"/>
              </a:solidFill>
              <a:sym typeface="Symbol" pitchFamily="18" charset="2"/>
            </a:endParaRPr>
          </a:p>
          <a:p>
            <a:pPr marL="1428750" lvl="2" indent="-514350">
              <a:buFont typeface="Wingdings" panose="05000000000000000000" pitchFamily="2" charset="2"/>
              <a:buChar char="§"/>
              <a:defRPr/>
            </a:pPr>
            <a:r>
              <a:rPr lang="en-US" altLang="en-US" dirty="0">
                <a:sym typeface="Symbol" pitchFamily="18" charset="2"/>
              </a:rPr>
              <a:t>Useful for addressing </a:t>
            </a:r>
            <a:r>
              <a:rPr lang="en-US" altLang="en-US" dirty="0" err="1">
                <a:sym typeface="Symbol" pitchFamily="18" charset="2"/>
              </a:rPr>
              <a:t>multicollinearity</a:t>
            </a:r>
            <a:r>
              <a:rPr lang="en-US" altLang="en-US" dirty="0">
                <a:sym typeface="Symbol" pitchFamily="18" charset="2"/>
              </a:rPr>
              <a:t> in regression</a:t>
            </a:r>
            <a:endParaRPr lang="en-US" altLang="en-US" sz="2000" i="1" baseline="30000" dirty="0">
              <a:sym typeface="Symbol" pitchFamily="18" charset="2"/>
            </a:endParaRPr>
          </a:p>
          <a:p>
            <a:pPr marL="971550" lvl="1" indent="-514350">
              <a:buFont typeface="Wingdings" panose="05000000000000000000" pitchFamily="2" charset="2"/>
              <a:buChar char="§"/>
              <a:defRPr/>
            </a:pPr>
            <a:r>
              <a:rPr lang="en-US" altLang="en-US" sz="3200" dirty="0">
                <a:solidFill>
                  <a:srgbClr val="E87511"/>
                </a:solidFill>
                <a:sym typeface="Symbol" pitchFamily="18" charset="2"/>
              </a:rPr>
              <a:t>Components are linear combination of the original variables</a:t>
            </a:r>
          </a:p>
          <a:p>
            <a:pPr marL="971550" lvl="1" indent="-514350">
              <a:buFont typeface="Wingdings" panose="05000000000000000000" pitchFamily="2" charset="2"/>
              <a:buChar char="§"/>
              <a:defRPr/>
            </a:pPr>
            <a:endParaRPr lang="en-US" altLang="en-US" sz="3200" dirty="0">
              <a:solidFill>
                <a:srgbClr val="E87511"/>
              </a:solidFill>
              <a:sym typeface="Symbol" pitchFamily="18" charset="2"/>
            </a:endParaRPr>
          </a:p>
          <a:p>
            <a:pPr>
              <a:defRPr/>
            </a:pPr>
            <a:endParaRPr lang="en-US" sz="3100" dirty="0">
              <a:solidFill>
                <a:srgbClr val="113480"/>
              </a:solidFill>
            </a:endParaRPr>
          </a:p>
          <a:p>
            <a:pPr>
              <a:defRPr/>
            </a:pPr>
            <a:endParaRPr lang="en-US" sz="3100" dirty="0">
              <a:solidFill>
                <a:schemeClr val="tx1"/>
              </a:solidFill>
            </a:endParaRPr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US" dirty="0"/>
              <a:t>HDFS 7060 - </a:t>
            </a:r>
            <a:r>
              <a:rPr lang="en-US" dirty="0" err="1"/>
              <a:t>Bubb</a:t>
            </a:r>
            <a:r>
              <a:rPr lang="en-US" dirty="0"/>
              <a:t>, R.</a:t>
            </a:r>
          </a:p>
        </p:txBody>
      </p:sp>
    </p:spTree>
    <p:extLst>
      <p:ext uri="{BB962C8B-B14F-4D97-AF65-F5344CB8AC3E}">
        <p14:creationId xmlns:p14="http://schemas.microsoft.com/office/powerpoint/2010/main" val="37176956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4461"/>
    </mc:Choice>
    <mc:Fallback xmlns="">
      <p:transition spd="slow" advTm="94461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28600"/>
            <a:ext cx="7848600" cy="914400"/>
          </a:xfrm>
        </p:spPr>
        <p:txBody>
          <a:bodyPr/>
          <a:lstStyle/>
          <a:p>
            <a:r>
              <a:rPr lang="en-US" altLang="en-US" dirty="0">
                <a:latin typeface="Helvetica" pitchFamily="34" charset="0"/>
                <a:cs typeface="Helvetica" pitchFamily="34" charset="0"/>
              </a:rPr>
              <a:t>PCA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28600" y="1447800"/>
            <a:ext cx="8763000" cy="4953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rgbClr val="F1612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rgbClr val="F1612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 typeface="Wingdings" panose="05000000000000000000" pitchFamily="2" charset="2"/>
              <a:buChar char="§"/>
              <a:defRPr/>
            </a:pPr>
            <a:r>
              <a:rPr lang="en-US" altLang="en-US" sz="2600" dirty="0">
                <a:solidFill>
                  <a:srgbClr val="E87511"/>
                </a:solidFill>
                <a:sym typeface="Symbol" pitchFamily="18" charset="2"/>
              </a:rPr>
              <a:t>Components are linear combination of the original variables</a:t>
            </a:r>
          </a:p>
          <a:p>
            <a:pPr marL="514350" indent="-514350">
              <a:buFont typeface="Wingdings" panose="05000000000000000000" pitchFamily="2" charset="2"/>
              <a:buChar char="§"/>
              <a:defRPr/>
            </a:pPr>
            <a:r>
              <a:rPr lang="en-US" altLang="en-US" sz="2200" dirty="0">
                <a:solidFill>
                  <a:srgbClr val="E87511"/>
                </a:solidFill>
                <a:sym typeface="Symbol" pitchFamily="18" charset="2"/>
              </a:rPr>
              <a:t>C</a:t>
            </a:r>
            <a:r>
              <a:rPr lang="en-US" altLang="en-US" sz="2200" baseline="-25000" dirty="0">
                <a:solidFill>
                  <a:srgbClr val="E87511"/>
                </a:solidFill>
                <a:sym typeface="Symbol" pitchFamily="18" charset="2"/>
              </a:rPr>
              <a:t>3</a:t>
            </a:r>
            <a:r>
              <a:rPr lang="en-US" altLang="en-US" sz="2200" dirty="0">
                <a:solidFill>
                  <a:srgbClr val="E87511"/>
                </a:solidFill>
                <a:sym typeface="Symbol" pitchFamily="18" charset="2"/>
              </a:rPr>
              <a:t> = .531*x</a:t>
            </a:r>
            <a:r>
              <a:rPr lang="en-US" altLang="en-US" sz="2200" baseline="-25000" dirty="0">
                <a:solidFill>
                  <a:srgbClr val="E87511"/>
                </a:solidFill>
                <a:sym typeface="Symbol" pitchFamily="18" charset="2"/>
              </a:rPr>
              <a:t>exp</a:t>
            </a:r>
            <a:r>
              <a:rPr lang="en-US" altLang="en-US" sz="2200" dirty="0">
                <a:solidFill>
                  <a:srgbClr val="E87511"/>
                </a:solidFill>
                <a:sym typeface="Symbol" pitchFamily="18" charset="2"/>
              </a:rPr>
              <a:t> + .321*x</a:t>
            </a:r>
            <a:r>
              <a:rPr lang="en-US" altLang="en-US" sz="2200" baseline="-25000" dirty="0">
                <a:solidFill>
                  <a:srgbClr val="E87511"/>
                </a:solidFill>
                <a:sym typeface="Symbol" pitchFamily="18" charset="2"/>
              </a:rPr>
              <a:t>org</a:t>
            </a:r>
            <a:r>
              <a:rPr lang="en-US" altLang="en-US" sz="2200" dirty="0">
                <a:solidFill>
                  <a:srgbClr val="E87511"/>
                </a:solidFill>
                <a:sym typeface="Symbol" pitchFamily="18" charset="2"/>
              </a:rPr>
              <a:t> + .670*x</a:t>
            </a:r>
            <a:r>
              <a:rPr lang="en-US" altLang="en-US" sz="2200" baseline="-25000" dirty="0">
                <a:solidFill>
                  <a:srgbClr val="E87511"/>
                </a:solidFill>
                <a:sym typeface="Symbol" pitchFamily="18" charset="2"/>
              </a:rPr>
              <a:t>int</a:t>
            </a:r>
            <a:r>
              <a:rPr lang="en-US" altLang="en-US" sz="2200" dirty="0">
                <a:solidFill>
                  <a:srgbClr val="E87511"/>
                </a:solidFill>
                <a:sym typeface="Symbol" pitchFamily="18" charset="2"/>
              </a:rPr>
              <a:t> + .378*x</a:t>
            </a:r>
            <a:r>
              <a:rPr lang="en-US" altLang="en-US" sz="2200" baseline="-25000" dirty="0">
                <a:solidFill>
                  <a:srgbClr val="E87511"/>
                </a:solidFill>
                <a:sym typeface="Symbol" pitchFamily="18" charset="2"/>
              </a:rPr>
              <a:t>tau</a:t>
            </a:r>
            <a:r>
              <a:rPr lang="en-US" altLang="en-US" sz="2200" dirty="0">
                <a:solidFill>
                  <a:srgbClr val="E87511"/>
                </a:solidFill>
                <a:sym typeface="Symbol" pitchFamily="18" charset="2"/>
              </a:rPr>
              <a:t> + .387*x</a:t>
            </a:r>
            <a:r>
              <a:rPr lang="en-US" altLang="en-US" sz="2200" baseline="-25000" dirty="0">
                <a:solidFill>
                  <a:srgbClr val="E87511"/>
                </a:solidFill>
                <a:sym typeface="Symbol" pitchFamily="18" charset="2"/>
              </a:rPr>
              <a:t>lec</a:t>
            </a:r>
            <a:r>
              <a:rPr lang="en-US" altLang="en-US" sz="2200" dirty="0">
                <a:solidFill>
                  <a:srgbClr val="E87511"/>
                </a:solidFill>
                <a:sym typeface="Symbol" pitchFamily="18" charset="2"/>
              </a:rPr>
              <a:t> + .344*x</a:t>
            </a:r>
            <a:r>
              <a:rPr lang="en-US" altLang="en-US" sz="2200" baseline="-25000" dirty="0">
                <a:solidFill>
                  <a:srgbClr val="E87511"/>
                </a:solidFill>
                <a:sym typeface="Symbol" pitchFamily="18" charset="2"/>
              </a:rPr>
              <a:t>kno</a:t>
            </a:r>
          </a:p>
          <a:p>
            <a:pPr marL="971550" lvl="1" indent="-514350">
              <a:buFont typeface="Wingdings" panose="05000000000000000000" pitchFamily="2" charset="2"/>
              <a:buChar char="§"/>
              <a:defRPr/>
            </a:pPr>
            <a:endParaRPr lang="en-US" altLang="en-US" sz="3200" dirty="0">
              <a:solidFill>
                <a:srgbClr val="E87511"/>
              </a:solidFill>
              <a:sym typeface="Symbol" pitchFamily="18" charset="2"/>
            </a:endParaRPr>
          </a:p>
          <a:p>
            <a:pPr>
              <a:defRPr/>
            </a:pPr>
            <a:endParaRPr lang="en-US" sz="3100" dirty="0">
              <a:solidFill>
                <a:srgbClr val="113480"/>
              </a:solidFill>
            </a:endParaRPr>
          </a:p>
          <a:p>
            <a:pPr>
              <a:defRPr/>
            </a:pPr>
            <a:endParaRPr lang="en-US" sz="3100" dirty="0">
              <a:solidFill>
                <a:schemeClr val="tx1"/>
              </a:solidFill>
            </a:endParaRPr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US" dirty="0"/>
              <a:t>HDFS 7060 - </a:t>
            </a:r>
            <a:r>
              <a:rPr lang="en-US" dirty="0" err="1"/>
              <a:t>Bubb</a:t>
            </a:r>
            <a:r>
              <a:rPr lang="en-US" dirty="0"/>
              <a:t>, R.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BEBD111F-6C87-4199-AE7E-5D21DA2A1B4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71600" y="2373531"/>
            <a:ext cx="6155314" cy="40272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96596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4461"/>
    </mc:Choice>
    <mc:Fallback xmlns="">
      <p:transition spd="slow" advTm="94461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28600"/>
            <a:ext cx="7848600" cy="914400"/>
          </a:xfrm>
        </p:spPr>
        <p:txBody>
          <a:bodyPr/>
          <a:lstStyle/>
          <a:p>
            <a:r>
              <a:rPr lang="en-US" altLang="en-US" dirty="0">
                <a:latin typeface="Helvetica" pitchFamily="34" charset="0"/>
                <a:cs typeface="Helvetica" pitchFamily="34" charset="0"/>
              </a:rPr>
              <a:t>PCA vs. Factor Analysis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28600" y="1447800"/>
            <a:ext cx="8763000" cy="49530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rgbClr val="F1612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rgbClr val="F1612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3050" dirty="0">
                <a:solidFill>
                  <a:srgbClr val="113480"/>
                </a:solidFill>
              </a:rPr>
              <a:t>Factor analysis is also a data reduction technique </a:t>
            </a:r>
            <a:endParaRPr lang="en-US" sz="3050" dirty="0">
              <a:solidFill>
                <a:schemeClr val="tx1"/>
              </a:solidFill>
            </a:endParaRPr>
          </a:p>
          <a:p>
            <a:pPr marL="971550" lvl="1" indent="-514350">
              <a:buFont typeface="Wingdings" panose="05000000000000000000" pitchFamily="2" charset="2"/>
              <a:buChar char="§"/>
              <a:defRPr/>
            </a:pPr>
            <a:r>
              <a:rPr lang="en-US" altLang="en-US" sz="3200" dirty="0">
                <a:solidFill>
                  <a:srgbClr val="E87511"/>
                </a:solidFill>
                <a:sym typeface="Symbol" pitchFamily="18" charset="2"/>
              </a:rPr>
              <a:t>Assumes the latent factors (constructs) are derived from a theory</a:t>
            </a:r>
          </a:p>
          <a:p>
            <a:pPr marL="971550" lvl="1" indent="-514350">
              <a:buFont typeface="Wingdings" panose="05000000000000000000" pitchFamily="2" charset="2"/>
              <a:buChar char="§"/>
              <a:defRPr/>
            </a:pPr>
            <a:r>
              <a:rPr lang="en-US" altLang="en-US" sz="3200" dirty="0">
                <a:solidFill>
                  <a:srgbClr val="E87511"/>
                </a:solidFill>
                <a:sym typeface="Symbol" pitchFamily="18" charset="2"/>
              </a:rPr>
              <a:t>Reduces many correlated manifest variables to a smaller number of latent factors</a:t>
            </a:r>
            <a:endParaRPr lang="en-US" altLang="en-US" sz="3200" i="1" baseline="30000" dirty="0">
              <a:solidFill>
                <a:srgbClr val="E87511"/>
              </a:solidFill>
              <a:sym typeface="Symbol" pitchFamily="18" charset="2"/>
            </a:endParaRPr>
          </a:p>
          <a:p>
            <a:pPr marL="971550" lvl="1" indent="-514350">
              <a:buFont typeface="Wingdings" panose="05000000000000000000" pitchFamily="2" charset="2"/>
              <a:buChar char="§"/>
              <a:defRPr/>
            </a:pPr>
            <a:r>
              <a:rPr lang="en-US" altLang="en-US" sz="3200" dirty="0">
                <a:solidFill>
                  <a:srgbClr val="E87511"/>
                </a:solidFill>
                <a:sym typeface="Symbol" pitchFamily="18" charset="2"/>
              </a:rPr>
              <a:t>Factors are still a linear combination of the manifest variables</a:t>
            </a:r>
          </a:p>
          <a:p>
            <a:pPr marL="971550" lvl="1" indent="-514350">
              <a:buFont typeface="Wingdings" panose="05000000000000000000" pitchFamily="2" charset="2"/>
              <a:buChar char="§"/>
              <a:defRPr/>
            </a:pPr>
            <a:r>
              <a:rPr lang="en-US" altLang="en-US" sz="3200" dirty="0">
                <a:solidFill>
                  <a:srgbClr val="E87511"/>
                </a:solidFill>
                <a:sym typeface="Symbol" pitchFamily="18" charset="2"/>
              </a:rPr>
              <a:t>Accounts for measurement error in calculations</a:t>
            </a:r>
          </a:p>
          <a:p>
            <a:pPr>
              <a:defRPr/>
            </a:pPr>
            <a:r>
              <a:rPr lang="en-US" dirty="0">
                <a:solidFill>
                  <a:srgbClr val="113480"/>
                </a:solidFill>
              </a:rPr>
              <a:t>PCA and FA have very similar results</a:t>
            </a:r>
            <a:endParaRPr lang="en-US" dirty="0">
              <a:solidFill>
                <a:schemeClr val="tx1"/>
              </a:solidFill>
            </a:endParaRPr>
          </a:p>
          <a:p>
            <a:pPr marL="971550" lvl="1" indent="-514350">
              <a:buFont typeface="Wingdings" panose="05000000000000000000" pitchFamily="2" charset="2"/>
              <a:buChar char="§"/>
              <a:defRPr/>
            </a:pPr>
            <a:endParaRPr lang="en-US" altLang="en-US" sz="3200" dirty="0">
              <a:solidFill>
                <a:srgbClr val="E87511"/>
              </a:solidFill>
              <a:sym typeface="Symbol" pitchFamily="18" charset="2"/>
            </a:endParaRPr>
          </a:p>
          <a:p>
            <a:pPr>
              <a:defRPr/>
            </a:pPr>
            <a:endParaRPr lang="en-US" sz="3100" dirty="0">
              <a:solidFill>
                <a:srgbClr val="113480"/>
              </a:solidFill>
            </a:endParaRPr>
          </a:p>
          <a:p>
            <a:pPr>
              <a:defRPr/>
            </a:pPr>
            <a:endParaRPr lang="en-US" sz="3100" dirty="0">
              <a:solidFill>
                <a:schemeClr val="tx1"/>
              </a:solidFill>
            </a:endParaRPr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US" dirty="0"/>
              <a:t>HDFS 7060 - </a:t>
            </a:r>
            <a:r>
              <a:rPr lang="en-US" dirty="0" err="1"/>
              <a:t>Bubb</a:t>
            </a:r>
            <a:r>
              <a:rPr lang="en-US" dirty="0"/>
              <a:t>, R.</a:t>
            </a:r>
          </a:p>
        </p:txBody>
      </p:sp>
    </p:spTree>
    <p:extLst>
      <p:ext uri="{BB962C8B-B14F-4D97-AF65-F5344CB8AC3E}">
        <p14:creationId xmlns:p14="http://schemas.microsoft.com/office/powerpoint/2010/main" val="31658790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4461"/>
    </mc:Choice>
    <mc:Fallback xmlns="">
      <p:transition spd="slow" advTm="94461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US" dirty="0"/>
              <a:t>HDFS 7060 - </a:t>
            </a:r>
            <a:r>
              <a:rPr lang="en-US" dirty="0" err="1"/>
              <a:t>Bubb</a:t>
            </a:r>
            <a:r>
              <a:rPr lang="en-US" dirty="0"/>
              <a:t>, R.</a:t>
            </a:r>
          </a:p>
        </p:txBody>
      </p:sp>
      <p:sp>
        <p:nvSpPr>
          <p:cNvPr id="3" name="Rectangle 2"/>
          <p:cNvSpPr/>
          <p:nvPr/>
        </p:nvSpPr>
        <p:spPr>
          <a:xfrm>
            <a:off x="7239000" y="228600"/>
            <a:ext cx="1828800" cy="1447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57600" y="5181600"/>
            <a:ext cx="1828800" cy="1447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990599" y="228600"/>
            <a:ext cx="7236191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Math behind component loadings</a:t>
            </a:r>
          </a:p>
        </p:txBody>
      </p:sp>
      <p:pic>
        <p:nvPicPr>
          <p:cNvPr id="13315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143"/>
          <a:stretch/>
        </p:blipFill>
        <p:spPr bwMode="auto">
          <a:xfrm>
            <a:off x="144313" y="838200"/>
            <a:ext cx="8754845" cy="281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313" y="3657600"/>
            <a:ext cx="8835292" cy="289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4" name="Straight Arrow Connector 3"/>
          <p:cNvCxnSpPr/>
          <p:nvPr/>
        </p:nvCxnSpPr>
        <p:spPr>
          <a:xfrm flipH="1" flipV="1">
            <a:off x="2438400" y="2667000"/>
            <a:ext cx="3124200" cy="3238500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H="1">
            <a:off x="990599" y="2247900"/>
            <a:ext cx="6858001" cy="1714500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241971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4461"/>
    </mc:Choice>
    <mc:Fallback xmlns="">
      <p:transition spd="slow" advTm="94461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28600"/>
            <a:ext cx="7848600" cy="914400"/>
          </a:xfrm>
        </p:spPr>
        <p:txBody>
          <a:bodyPr/>
          <a:lstStyle/>
          <a:p>
            <a:r>
              <a:rPr lang="en-US" altLang="en-US" dirty="0">
                <a:latin typeface="Helvetica" pitchFamily="34" charset="0"/>
                <a:cs typeface="Helvetica" pitchFamily="34" charset="0"/>
              </a:rPr>
              <a:t>PCA Deconstruction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28600" y="1447800"/>
            <a:ext cx="8763000" cy="4953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rgbClr val="F1612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rgbClr val="F1612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2800" dirty="0">
                <a:solidFill>
                  <a:schemeClr val="tx2"/>
                </a:solidFill>
              </a:rPr>
              <a:t>Original observations can be deconstructed into two parts: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US" sz="2800" dirty="0">
                <a:solidFill>
                  <a:schemeClr val="tx1"/>
                </a:solidFill>
              </a:rPr>
              <a:t>Unique scores (uncorrelated component scores)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US" sz="2800" dirty="0">
                <a:solidFill>
                  <a:schemeClr val="tx1"/>
                </a:solidFill>
              </a:rPr>
              <a:t>Shared variance between variables and components (component loadings matrix)</a:t>
            </a:r>
          </a:p>
          <a:p>
            <a:pPr lvl="1">
              <a:defRPr/>
            </a:pPr>
            <a:endParaRPr lang="en-US" sz="2000" dirty="0">
              <a:solidFill>
                <a:srgbClr val="E87511"/>
              </a:solidFill>
              <a:sym typeface="Symbol" pitchFamily="18" charset="2"/>
            </a:endParaRPr>
          </a:p>
          <a:p>
            <a:pPr lvl="1">
              <a:defRPr/>
            </a:pPr>
            <a:endParaRPr lang="en-US" sz="3200" dirty="0">
              <a:solidFill>
                <a:srgbClr val="E87511"/>
              </a:solidFill>
              <a:sym typeface="Symbol" pitchFamily="18" charset="2"/>
            </a:endParaRPr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US" dirty="0"/>
              <a:t>HDFS 7060 - </a:t>
            </a:r>
            <a:r>
              <a:rPr lang="en-US" dirty="0" err="1"/>
              <a:t>Bubb</a:t>
            </a:r>
            <a:r>
              <a:rPr lang="en-US" dirty="0"/>
              <a:t>, R.</a:t>
            </a:r>
          </a:p>
        </p:txBody>
      </p:sp>
    </p:spTree>
    <p:extLst>
      <p:ext uri="{BB962C8B-B14F-4D97-AF65-F5344CB8AC3E}">
        <p14:creationId xmlns:p14="http://schemas.microsoft.com/office/powerpoint/2010/main" val="8652510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4461"/>
    </mc:Choice>
    <mc:Fallback xmlns="">
      <p:transition spd="slow" advTm="94461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28600"/>
            <a:ext cx="7848600" cy="914400"/>
          </a:xfrm>
        </p:spPr>
        <p:txBody>
          <a:bodyPr/>
          <a:lstStyle/>
          <a:p>
            <a:r>
              <a:rPr lang="en-US" altLang="en-US" dirty="0">
                <a:latin typeface="Helvetica" pitchFamily="34" charset="0"/>
                <a:cs typeface="Helvetica" pitchFamily="34" charset="0"/>
              </a:rPr>
              <a:t>PCA Deconstruction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28600" y="1447800"/>
            <a:ext cx="8763000" cy="4953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rgbClr val="F1612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rgbClr val="F1612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2800" dirty="0">
                <a:solidFill>
                  <a:schemeClr val="tx2"/>
                </a:solidFill>
              </a:rPr>
              <a:t>Component loadings are determined by the inter-relatedness among the original variables: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US" sz="2800" dirty="0">
                <a:solidFill>
                  <a:schemeClr val="tx1"/>
                </a:solidFill>
              </a:rPr>
              <a:t>Covariance matrix (unstandardized SSCP matrix)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US" sz="2800" dirty="0">
                <a:solidFill>
                  <a:schemeClr val="tx1"/>
                </a:solidFill>
              </a:rPr>
              <a:t>Correlation matrix (standardized </a:t>
            </a:r>
            <a:r>
              <a:rPr lang="en-US" sz="2800" i="1" dirty="0">
                <a:solidFill>
                  <a:schemeClr val="tx1"/>
                </a:solidFill>
              </a:rPr>
              <a:t>r</a:t>
            </a:r>
            <a:r>
              <a:rPr lang="en-US" sz="2800" dirty="0">
                <a:solidFill>
                  <a:schemeClr val="tx1"/>
                </a:solidFill>
              </a:rPr>
              <a:t> matrix)</a:t>
            </a:r>
          </a:p>
          <a:p>
            <a:pPr marL="0" lvl="1">
              <a:defRPr/>
            </a:pPr>
            <a:r>
              <a:rPr lang="en-US" dirty="0">
                <a:solidFill>
                  <a:schemeClr val="tx2"/>
                </a:solidFill>
              </a:rPr>
              <a:t>The standardized correlation matrix is usually preferred</a:t>
            </a:r>
          </a:p>
          <a:p>
            <a:pPr marL="0" lvl="1">
              <a:defRPr/>
            </a:pPr>
            <a:endParaRPr lang="en-US" sz="2000" dirty="0">
              <a:solidFill>
                <a:srgbClr val="E87511"/>
              </a:solidFill>
              <a:sym typeface="Symbol" pitchFamily="18" charset="2"/>
            </a:endParaRPr>
          </a:p>
          <a:p>
            <a:pPr lvl="1">
              <a:defRPr/>
            </a:pPr>
            <a:endParaRPr lang="en-US" sz="3200" dirty="0">
              <a:solidFill>
                <a:srgbClr val="E87511"/>
              </a:solidFill>
              <a:sym typeface="Symbol" pitchFamily="18" charset="2"/>
            </a:endParaRPr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US" dirty="0"/>
              <a:t>HDFS 7060 - </a:t>
            </a:r>
            <a:r>
              <a:rPr lang="en-US" dirty="0" err="1"/>
              <a:t>Bubb</a:t>
            </a:r>
            <a:r>
              <a:rPr lang="en-US" dirty="0"/>
              <a:t>, R.</a:t>
            </a:r>
          </a:p>
        </p:txBody>
      </p:sp>
    </p:spTree>
    <p:extLst>
      <p:ext uri="{BB962C8B-B14F-4D97-AF65-F5344CB8AC3E}">
        <p14:creationId xmlns:p14="http://schemas.microsoft.com/office/powerpoint/2010/main" val="35465318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4461"/>
    </mc:Choice>
    <mc:Fallback xmlns="">
      <p:transition spd="slow" advTm="94461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28600"/>
            <a:ext cx="7848600" cy="914400"/>
          </a:xfrm>
        </p:spPr>
        <p:txBody>
          <a:bodyPr/>
          <a:lstStyle/>
          <a:p>
            <a:r>
              <a:rPr lang="en-US" altLang="en-US" dirty="0">
                <a:latin typeface="Helvetica" pitchFamily="34" charset="0"/>
                <a:cs typeface="Helvetica" pitchFamily="34" charset="0"/>
              </a:rPr>
              <a:t>Example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28600" y="1447800"/>
            <a:ext cx="8763000" cy="5715000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rgbClr val="F1612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rgbClr val="F1612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914400" lvl="1" indent="-457200">
              <a:defRPr/>
            </a:pPr>
            <a:r>
              <a:rPr lang="en-US" altLang="en-US" sz="3000" dirty="0">
                <a:solidFill>
                  <a:schemeClr val="tx1"/>
                </a:solidFill>
                <a:sym typeface="Symbol" pitchFamily="18" charset="2"/>
              </a:rPr>
              <a:t>Q1: </a:t>
            </a:r>
            <a:r>
              <a:rPr lang="en-US" altLang="en-US" sz="3000" dirty="0">
                <a:solidFill>
                  <a:srgbClr val="E87511"/>
                </a:solidFill>
                <a:sym typeface="Symbol" pitchFamily="18" charset="2"/>
              </a:rPr>
              <a:t>It pleases me when I see how others disobey social norms and obligations</a:t>
            </a:r>
            <a:endParaRPr lang="en-US" altLang="en-US" sz="3000" i="1" baseline="30000" dirty="0">
              <a:solidFill>
                <a:srgbClr val="E87511"/>
              </a:solidFill>
              <a:sym typeface="Symbol" pitchFamily="18" charset="2"/>
            </a:endParaRPr>
          </a:p>
          <a:p>
            <a:pPr marL="914400" lvl="1" indent="-457200">
              <a:defRPr/>
            </a:pPr>
            <a:r>
              <a:rPr lang="en-US" altLang="en-US" sz="3000" dirty="0">
                <a:solidFill>
                  <a:schemeClr val="tx1"/>
                </a:solidFill>
                <a:sym typeface="Symbol" pitchFamily="18" charset="2"/>
              </a:rPr>
              <a:t>Q2: </a:t>
            </a:r>
            <a:r>
              <a:rPr lang="en-US" altLang="en-US" sz="3000" dirty="0">
                <a:solidFill>
                  <a:srgbClr val="E87511"/>
                </a:solidFill>
                <a:sym typeface="Symbol" pitchFamily="18" charset="2"/>
              </a:rPr>
              <a:t>When I am pushed to do something, I often tell myself, “For sure, I won't do it”</a:t>
            </a:r>
          </a:p>
          <a:p>
            <a:pPr marL="914400" lvl="1" indent="-457200">
              <a:defRPr/>
            </a:pPr>
            <a:r>
              <a:rPr lang="en-US" altLang="en-US" sz="3000" dirty="0">
                <a:solidFill>
                  <a:schemeClr val="tx1"/>
                </a:solidFill>
                <a:sym typeface="Symbol" pitchFamily="18" charset="2"/>
              </a:rPr>
              <a:t>Q3: </a:t>
            </a:r>
            <a:r>
              <a:rPr lang="en-US" altLang="en-US" sz="3000" dirty="0">
                <a:solidFill>
                  <a:srgbClr val="E87511"/>
                </a:solidFill>
                <a:sym typeface="Symbol" pitchFamily="18" charset="2"/>
              </a:rPr>
              <a:t>I get annoyed when someone else is put up as an example for me</a:t>
            </a:r>
          </a:p>
          <a:p>
            <a:pPr marL="914400" lvl="1" indent="-457200">
              <a:defRPr/>
            </a:pPr>
            <a:r>
              <a:rPr lang="en-US" altLang="en-US" sz="3000" dirty="0">
                <a:solidFill>
                  <a:schemeClr val="tx1"/>
                </a:solidFill>
                <a:sym typeface="Symbol" pitchFamily="18" charset="2"/>
              </a:rPr>
              <a:t>Q4: </a:t>
            </a:r>
            <a:r>
              <a:rPr lang="en-US" altLang="en-US" sz="3000" dirty="0">
                <a:solidFill>
                  <a:srgbClr val="E87511"/>
                </a:solidFill>
                <a:sym typeface="Symbol" pitchFamily="18" charset="2"/>
              </a:rPr>
              <a:t>Suggestions and advice often make me do the opposite</a:t>
            </a:r>
          </a:p>
          <a:p>
            <a:pPr marL="914400" lvl="1" indent="-457200">
              <a:defRPr/>
            </a:pPr>
            <a:r>
              <a:rPr lang="en-US" altLang="en-US" sz="3000" dirty="0">
                <a:solidFill>
                  <a:schemeClr val="tx1"/>
                </a:solidFill>
                <a:sym typeface="Symbol" pitchFamily="18" charset="2"/>
              </a:rPr>
              <a:t>Q5: </a:t>
            </a:r>
            <a:r>
              <a:rPr lang="en-US" altLang="en-US" sz="3000" dirty="0">
                <a:solidFill>
                  <a:srgbClr val="E87511"/>
                </a:solidFill>
                <a:sym typeface="Symbol" pitchFamily="18" charset="2"/>
              </a:rPr>
              <a:t>I get very irritated when someone tries to interfere with my freedom to make decisions</a:t>
            </a:r>
          </a:p>
          <a:p>
            <a:pPr marL="914400" lvl="1" indent="-457200">
              <a:defRPr/>
            </a:pPr>
            <a:r>
              <a:rPr lang="en-US" altLang="en-US" sz="3000" dirty="0">
                <a:solidFill>
                  <a:schemeClr val="tx1"/>
                </a:solidFill>
                <a:sym typeface="Symbol" pitchFamily="18" charset="2"/>
              </a:rPr>
              <a:t>Q6: </a:t>
            </a:r>
            <a:r>
              <a:rPr lang="en-US" altLang="en-US" sz="3000" dirty="0">
                <a:solidFill>
                  <a:srgbClr val="E87511"/>
                </a:solidFill>
                <a:sym typeface="Symbol" pitchFamily="18" charset="2"/>
              </a:rPr>
              <a:t>Often I lose enthusiasm for doing something just because others expect me to do it</a:t>
            </a:r>
          </a:p>
          <a:p>
            <a:pPr marL="914400" lvl="1" indent="-457200">
              <a:defRPr/>
            </a:pPr>
            <a:r>
              <a:rPr lang="en-US" altLang="en-US" sz="3000" dirty="0">
                <a:solidFill>
                  <a:schemeClr val="tx1"/>
                </a:solidFill>
                <a:sym typeface="Symbol" pitchFamily="18" charset="2"/>
              </a:rPr>
              <a:t>Q7: </a:t>
            </a:r>
            <a:r>
              <a:rPr lang="en-US" altLang="en-US" sz="3000" dirty="0">
                <a:solidFill>
                  <a:srgbClr val="E87511"/>
                </a:solidFill>
                <a:sym typeface="Symbol" pitchFamily="18" charset="2"/>
              </a:rPr>
              <a:t>It makes me angry when someone points out something that I already know</a:t>
            </a:r>
          </a:p>
          <a:p>
            <a:pPr marL="914400" lvl="1" indent="-457200">
              <a:defRPr/>
            </a:pPr>
            <a:r>
              <a:rPr lang="en-US" altLang="en-US" sz="3000" dirty="0">
                <a:solidFill>
                  <a:schemeClr val="tx1"/>
                </a:solidFill>
                <a:sym typeface="Symbol" pitchFamily="18" charset="2"/>
              </a:rPr>
              <a:t>Q8: </a:t>
            </a:r>
            <a:r>
              <a:rPr lang="en-US" altLang="en-US" sz="3000" dirty="0">
                <a:solidFill>
                  <a:srgbClr val="E87511"/>
                </a:solidFill>
                <a:sym typeface="Symbol" pitchFamily="18" charset="2"/>
              </a:rPr>
              <a:t>To make free and independent decisions is more important to me than to most people</a:t>
            </a:r>
          </a:p>
          <a:p>
            <a:pPr marL="914400" lvl="1" indent="-457200">
              <a:defRPr/>
            </a:pPr>
            <a:r>
              <a:rPr lang="en-US" altLang="en-US" sz="3000" dirty="0">
                <a:solidFill>
                  <a:schemeClr val="tx1"/>
                </a:solidFill>
                <a:sym typeface="Symbol" pitchFamily="18" charset="2"/>
              </a:rPr>
              <a:t>Q9: </a:t>
            </a:r>
            <a:r>
              <a:rPr lang="en-US" altLang="en-US" sz="3000" dirty="0">
                <a:solidFill>
                  <a:srgbClr val="E87511"/>
                </a:solidFill>
                <a:sym typeface="Symbol" pitchFamily="18" charset="2"/>
              </a:rPr>
              <a:t>When I get advice, I take it more as a demand</a:t>
            </a:r>
          </a:p>
          <a:p>
            <a:pPr marL="914400" lvl="1" indent="-457200">
              <a:defRPr/>
            </a:pPr>
            <a:r>
              <a:rPr lang="en-US" altLang="en-US" sz="3000" dirty="0">
                <a:solidFill>
                  <a:schemeClr val="tx1"/>
                </a:solidFill>
                <a:sym typeface="Symbol" pitchFamily="18" charset="2"/>
              </a:rPr>
              <a:t>Q10: </a:t>
            </a:r>
            <a:r>
              <a:rPr lang="en-US" altLang="en-US" sz="3000" dirty="0">
                <a:solidFill>
                  <a:srgbClr val="E87511"/>
                </a:solidFill>
                <a:sym typeface="Symbol" pitchFamily="18" charset="2"/>
              </a:rPr>
              <a:t>The thought of being dependent on others is very unpleasant to me</a:t>
            </a:r>
          </a:p>
          <a:p>
            <a:pPr marL="914400" lvl="1" indent="-457200">
              <a:defRPr/>
            </a:pPr>
            <a:r>
              <a:rPr lang="en-US" altLang="en-US" sz="3000" dirty="0">
                <a:solidFill>
                  <a:schemeClr val="tx1"/>
                </a:solidFill>
                <a:sym typeface="Symbol" pitchFamily="18" charset="2"/>
              </a:rPr>
              <a:t>Q11: </a:t>
            </a:r>
            <a:r>
              <a:rPr lang="en-US" altLang="en-US" sz="3000" dirty="0">
                <a:solidFill>
                  <a:srgbClr val="E87511"/>
                </a:solidFill>
                <a:sym typeface="Symbol" pitchFamily="18" charset="2"/>
              </a:rPr>
              <a:t>I seldom behave according to others' standards</a:t>
            </a:r>
          </a:p>
          <a:p>
            <a:pPr marL="914400" lvl="1" indent="-457200">
              <a:defRPr/>
            </a:pPr>
            <a:r>
              <a:rPr lang="en-US" altLang="en-US" sz="3000" dirty="0">
                <a:solidFill>
                  <a:schemeClr val="tx1"/>
                </a:solidFill>
                <a:sym typeface="Symbol" pitchFamily="18" charset="2"/>
              </a:rPr>
              <a:t>Q12: </a:t>
            </a:r>
            <a:r>
              <a:rPr lang="en-US" altLang="en-US" sz="3000" dirty="0">
                <a:solidFill>
                  <a:srgbClr val="E87511"/>
                </a:solidFill>
                <a:sym typeface="Symbol" pitchFamily="18" charset="2"/>
              </a:rPr>
              <a:t>I get a kick from contradicting others</a:t>
            </a:r>
          </a:p>
          <a:p>
            <a:pPr marL="914400" lvl="1" indent="-457200">
              <a:defRPr/>
            </a:pPr>
            <a:endParaRPr lang="en-US" sz="1300" dirty="0">
              <a:solidFill>
                <a:srgbClr val="E87511"/>
              </a:solidFill>
              <a:sym typeface="Symbol" pitchFamily="18" charset="2"/>
            </a:endParaRPr>
          </a:p>
          <a:p>
            <a:pPr marL="914400" lvl="1" indent="-457200" algn="ctr">
              <a:defRPr/>
            </a:pPr>
            <a:r>
              <a:rPr lang="en-US" sz="3000" dirty="0">
                <a:solidFill>
                  <a:schemeClr val="tx2"/>
                </a:solidFill>
                <a:sym typeface="Symbol" pitchFamily="18" charset="2"/>
              </a:rPr>
              <a:t>Measured on a 7 </a:t>
            </a:r>
            <a:r>
              <a:rPr lang="en-US" sz="3000" dirty="0" err="1">
                <a:solidFill>
                  <a:schemeClr val="tx2"/>
                </a:solidFill>
                <a:sym typeface="Symbol" pitchFamily="18" charset="2"/>
              </a:rPr>
              <a:t>pt</a:t>
            </a:r>
            <a:r>
              <a:rPr lang="en-US" sz="3000" dirty="0">
                <a:solidFill>
                  <a:schemeClr val="tx2"/>
                </a:solidFill>
                <a:sym typeface="Symbol" pitchFamily="18" charset="2"/>
              </a:rPr>
              <a:t> scale where 7 = strongly agree </a:t>
            </a:r>
            <a:endParaRPr lang="en-US" sz="3000" dirty="0">
              <a:solidFill>
                <a:schemeClr val="tx2"/>
              </a:solidFill>
            </a:endParaRPr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US" dirty="0"/>
              <a:t>HDFS 7060 - </a:t>
            </a:r>
            <a:r>
              <a:rPr lang="en-US" dirty="0" err="1"/>
              <a:t>Bubb</a:t>
            </a:r>
            <a:r>
              <a:rPr lang="en-US" dirty="0"/>
              <a:t>, R.</a:t>
            </a:r>
          </a:p>
        </p:txBody>
      </p:sp>
    </p:spTree>
    <p:extLst>
      <p:ext uri="{BB962C8B-B14F-4D97-AF65-F5344CB8AC3E}">
        <p14:creationId xmlns:p14="http://schemas.microsoft.com/office/powerpoint/2010/main" val="29669123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4461"/>
    </mc:Choice>
    <mc:Fallback xmlns="">
      <p:transition spd="slow" advTm="94461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11165</TotalTime>
  <Words>1548</Words>
  <Application>Microsoft Office PowerPoint</Application>
  <PresentationFormat>On-screen Show (4:3)</PresentationFormat>
  <Paragraphs>239</Paragraphs>
  <Slides>25</Slides>
  <Notes>25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2" baseType="lpstr">
      <vt:lpstr>Arial</vt:lpstr>
      <vt:lpstr>Calibri</vt:lpstr>
      <vt:lpstr>Helvetica</vt:lpstr>
      <vt:lpstr>Lucida Grande</vt:lpstr>
      <vt:lpstr>Times New Roman</vt:lpstr>
      <vt:lpstr>Wingdings</vt:lpstr>
      <vt:lpstr>Office Theme</vt:lpstr>
      <vt:lpstr>Addressing Multicollinearity</vt:lpstr>
      <vt:lpstr>Principal Components and Factor Analysis  </vt:lpstr>
      <vt:lpstr>PCA</vt:lpstr>
      <vt:lpstr>PCA</vt:lpstr>
      <vt:lpstr>PCA vs. Factor Analysis</vt:lpstr>
      <vt:lpstr>PowerPoint Presentation</vt:lpstr>
      <vt:lpstr>PCA Deconstruction</vt:lpstr>
      <vt:lpstr>PCA Deconstruction</vt:lpstr>
      <vt:lpstr>Example</vt:lpstr>
      <vt:lpstr>Components to Retain</vt:lpstr>
      <vt:lpstr>Components to Retain</vt:lpstr>
      <vt:lpstr>Components to Retain</vt:lpstr>
      <vt:lpstr>Components to Retain</vt:lpstr>
      <vt:lpstr>Components to Retain</vt:lpstr>
      <vt:lpstr>Components to Retain</vt:lpstr>
      <vt:lpstr>Interpretation of Loadings</vt:lpstr>
      <vt:lpstr>PowerPoint Presentation</vt:lpstr>
      <vt:lpstr>Interpretation of Loadings</vt:lpstr>
      <vt:lpstr>Component/Factor Integrity</vt:lpstr>
      <vt:lpstr>Interpretation of Components</vt:lpstr>
      <vt:lpstr>Interpretation of Components</vt:lpstr>
      <vt:lpstr>Regression</vt:lpstr>
      <vt:lpstr>Cronbach’s Alpha</vt:lpstr>
      <vt:lpstr>PCA vs. Factor Analysis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Robert Bubb</dc:creator>
  <cp:lastModifiedBy>Robert Bubb</cp:lastModifiedBy>
  <cp:revision>453</cp:revision>
  <cp:lastPrinted>2023-03-22T05:17:52Z</cp:lastPrinted>
  <dcterms:created xsi:type="dcterms:W3CDTF">2014-04-02T23:00:51Z</dcterms:created>
  <dcterms:modified xsi:type="dcterms:W3CDTF">2023-03-22T05:24:04Z</dcterms:modified>
</cp:coreProperties>
</file>