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3" r:id="rId2"/>
    <p:sldId id="525" r:id="rId3"/>
    <p:sldId id="548" r:id="rId4"/>
    <p:sldId id="526" r:id="rId5"/>
    <p:sldId id="549" r:id="rId6"/>
    <p:sldId id="550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3480"/>
    <a:srgbClr val="EF8923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925" y="19812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Multiple Regression: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r>
              <a:rPr lang="en-US" altLang="en-US" sz="2800" dirty="0">
                <a:solidFill>
                  <a:srgbClr val="EF8923"/>
                </a:solidFill>
                <a:latin typeface="Helvetica" pitchFamily="34" charset="0"/>
                <a:cs typeface="Helvetica" pitchFamily="34" charset="0"/>
              </a:rPr>
              <a:t>An 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Multiple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3000" dirty="0"/>
              <a:t>Multiple regression allows us to predict an outcome from 2+ predictor variables</a:t>
            </a:r>
            <a:endParaRPr lang="en-US" altLang="en-US" sz="3000" i="1" dirty="0">
              <a:ea typeface="ＭＳ Ｐゴシック" panose="020B0600070205080204" pitchFamily="34" charset="-128"/>
            </a:endParaRP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i="1" dirty="0"/>
              <a:t>Although the general equation is the same, there can be many models given the variable</a:t>
            </a:r>
            <a:r>
              <a:rPr lang="en-US" altLang="en-US" dirty="0">
                <a:ea typeface="ＭＳ Ｐゴシック" panose="020B0600070205080204" pitchFamily="34" charset="-128"/>
              </a:rPr>
              <a:t>s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dirty="0"/>
              <a:t>Predictors, covariates, interactions, and entry method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dirty="0"/>
              <a:t>Models also vary by research design (e.g., sample size, transforms, etc.)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 bwMode="auto">
          <a:xfrm>
            <a:off x="1676400" y="5046662"/>
            <a:ext cx="6096000" cy="13843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 sz="2800" dirty="0"/>
          </a:p>
          <a:p>
            <a:pPr algn="ctr">
              <a:defRPr/>
            </a:pPr>
            <a:r>
              <a:rPr lang="en-US" altLang="en-US" sz="2800" dirty="0"/>
              <a:t>Y = </a:t>
            </a:r>
            <a:r>
              <a:rPr lang="en-US" altLang="en-US" sz="2800" i="1" dirty="0">
                <a:sym typeface="Symbol" pitchFamily="18" charset="2"/>
              </a:rPr>
              <a:t></a:t>
            </a:r>
            <a:r>
              <a:rPr lang="en-US" altLang="en-US" sz="2800" i="1" baseline="-25000" dirty="0">
                <a:sym typeface="Symbol" pitchFamily="18" charset="2"/>
              </a:rPr>
              <a:t>0</a:t>
            </a:r>
            <a:r>
              <a:rPr lang="en-US" altLang="en-US" sz="2800" dirty="0">
                <a:sym typeface="Symbol" pitchFamily="18" charset="2"/>
              </a:rPr>
              <a:t> + </a:t>
            </a:r>
            <a:r>
              <a:rPr lang="en-US" altLang="en-US" sz="2800" i="1" dirty="0">
                <a:sym typeface="Symbol" pitchFamily="18" charset="2"/>
              </a:rPr>
              <a:t>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dirty="0">
                <a:sym typeface="Symbol" pitchFamily="18" charset="2"/>
              </a:rPr>
              <a:t>X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dirty="0">
                <a:sym typeface="Symbol" pitchFamily="18" charset="2"/>
              </a:rPr>
              <a:t> + </a:t>
            </a:r>
            <a:r>
              <a:rPr lang="en-US" altLang="en-US" sz="2800" i="1" dirty="0">
                <a:sym typeface="Symbol" pitchFamily="18" charset="2"/>
              </a:rPr>
              <a:t>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X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 + </a:t>
            </a:r>
            <a:r>
              <a:rPr lang="en-US" altLang="en-US" sz="2800" i="1" dirty="0">
                <a:sym typeface="Symbol" pitchFamily="18" charset="2"/>
              </a:rPr>
              <a:t></a:t>
            </a:r>
            <a:r>
              <a:rPr lang="en-US" altLang="en-US" sz="2800" i="1" baseline="-25000" dirty="0">
                <a:sym typeface="Symbol" pitchFamily="18" charset="2"/>
              </a:rPr>
              <a:t>3</a:t>
            </a:r>
            <a:r>
              <a:rPr lang="en-US" altLang="en-US" sz="2800" dirty="0">
                <a:sym typeface="Symbol" pitchFamily="18" charset="2"/>
              </a:rPr>
              <a:t>X</a:t>
            </a:r>
            <a:r>
              <a:rPr lang="en-US" altLang="en-US" sz="2800" i="1" baseline="-25000" dirty="0">
                <a:sym typeface="Symbol" pitchFamily="18" charset="2"/>
              </a:rPr>
              <a:t>3</a:t>
            </a:r>
            <a:r>
              <a:rPr lang="en-US" altLang="en-US" sz="2800" dirty="0">
                <a:sym typeface="Symbol" pitchFamily="18" charset="2"/>
              </a:rPr>
              <a:t> …+ </a:t>
            </a:r>
            <a:r>
              <a:rPr lang="en-US" altLang="en-US" sz="2800" i="1" dirty="0">
                <a:sym typeface="Symbol" pitchFamily="18" charset="2"/>
              </a:rPr>
              <a:t></a:t>
            </a:r>
          </a:p>
          <a:p>
            <a:pPr algn="ctr">
              <a:defRPr/>
            </a:pPr>
            <a:r>
              <a:rPr lang="en-US" altLang="en-US" sz="2800" dirty="0">
                <a:sym typeface="Symbol" pitchFamily="18" charset="2"/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492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Multiple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3000" dirty="0"/>
              <a:t>Multiple regression allows us to predict an outcome from 2+ predictor variables</a:t>
            </a:r>
            <a:endParaRPr lang="en-US" altLang="en-US" sz="3000" i="1" dirty="0">
              <a:ea typeface="ＭＳ Ｐゴシック" panose="020B0600070205080204" pitchFamily="34" charset="-128"/>
            </a:endParaRP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i="1" dirty="0"/>
              <a:t>Although the general equation is the same, there can be many models given the variable</a:t>
            </a:r>
            <a:r>
              <a:rPr lang="en-US" altLang="en-US" dirty="0">
                <a:ea typeface="ＭＳ Ｐゴシック" panose="020B0600070205080204" pitchFamily="34" charset="-128"/>
              </a:rPr>
              <a:t>s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dirty="0"/>
              <a:t>Predictors, covariates, interactions, and entry method</a:t>
            </a: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dirty="0"/>
              <a:t>Models also vary by research design (e.g., sample size, transforms, etc.)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633413" lvl="1" indent="-176213">
              <a:buFont typeface="Arial" panose="020B0604020202020204" pitchFamily="34" charset="0"/>
              <a:buChar char="•"/>
            </a:pPr>
            <a:r>
              <a:rPr lang="en-US" altLang="en-US" dirty="0"/>
              <a:t>Must be careful of collinearity with multiple predictors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indent="176213">
              <a:buFont typeface="Arial" panose="020B0604020202020204" pitchFamily="34" charset="0"/>
              <a:buChar char="•"/>
            </a:pPr>
            <a:r>
              <a:rPr lang="en-US" altLang="en-US" dirty="0">
                <a:sym typeface="Symbol" panose="05050102010706020507" pitchFamily="18" charset="2"/>
              </a:rPr>
              <a:t>Standardized slopes</a:t>
            </a:r>
            <a:r>
              <a:rPr lang="en-US" altLang="en-US" i="1" dirty="0">
                <a:sym typeface="Symbol" panose="05050102010706020507" pitchFamily="18" charset="2"/>
              </a:rPr>
              <a:t> ( ) </a:t>
            </a:r>
            <a:r>
              <a:rPr lang="en-US" altLang="en-US" dirty="0">
                <a:sym typeface="Symbol" panose="05050102010706020507" pitchFamily="18" charset="2"/>
              </a:rPr>
              <a:t>no longer equals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6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Entry Methods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Enter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All predictors are entered into the model regardless of significance level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Forward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Significant predictors are entered into the model one at a time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Predictors that do not add significant explanation of the criterion are excluded</a:t>
            </a: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Entry Methods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Backward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All predictors are entered into the model at the same time</a:t>
            </a: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Then removes non-significant variables one at a time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Stepwise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Combines both forward and backward procedure</a:t>
            </a: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Accounts for inter-correlations among predictors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Adds significant predictors one at a time, but also removes non-significant predictors</a:t>
            </a:r>
          </a:p>
          <a:p>
            <a:pPr marL="623888" lvl="1" indent="-166688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2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Entry Methods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Remove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Used in conjunction with the Enter procedure</a:t>
            </a: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You specify which predictors to remove after they all have been entered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Manual entry (hierarchical) 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Control which variables to add and remove in blocks</a:t>
            </a:r>
          </a:p>
          <a:p>
            <a:pPr marL="623888" lvl="1" indent="-166688">
              <a:buFont typeface="Arial" panose="020B0604020202020204" pitchFamily="34" charset="0"/>
              <a:buChar char="•"/>
            </a:pPr>
            <a:r>
              <a:rPr lang="en-US" altLang="en-US" sz="3200" dirty="0"/>
              <a:t>Allows you to be thoughtful of model in relation to theory</a:t>
            </a:r>
          </a:p>
          <a:p>
            <a:pPr marL="623888" lvl="1" indent="-166688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341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Office Theme</vt:lpstr>
      <vt:lpstr>Multiple Regression: An Introduction</vt:lpstr>
      <vt:lpstr>Multiple Regression</vt:lpstr>
      <vt:lpstr>Multiple Regression</vt:lpstr>
      <vt:lpstr>Entry Methods</vt:lpstr>
      <vt:lpstr>Entry Methods</vt:lpstr>
      <vt:lpstr>Entry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226</cp:revision>
  <cp:lastPrinted>2014-04-03T00:48:08Z</cp:lastPrinted>
  <dcterms:created xsi:type="dcterms:W3CDTF">2014-04-02T23:00:51Z</dcterms:created>
  <dcterms:modified xsi:type="dcterms:W3CDTF">2022-10-18T21:45:16Z</dcterms:modified>
</cp:coreProperties>
</file>