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664" r:id="rId2"/>
    <p:sldId id="670" r:id="rId3"/>
    <p:sldId id="656" r:id="rId4"/>
    <p:sldId id="665" r:id="rId5"/>
    <p:sldId id="695" r:id="rId6"/>
    <p:sldId id="696" r:id="rId7"/>
    <p:sldId id="671" r:id="rId8"/>
    <p:sldId id="669" r:id="rId9"/>
    <p:sldId id="651" r:id="rId10"/>
    <p:sldId id="672" r:id="rId11"/>
    <p:sldId id="652" r:id="rId12"/>
    <p:sldId id="673" r:id="rId13"/>
    <p:sldId id="674" r:id="rId14"/>
    <p:sldId id="676" r:id="rId15"/>
    <p:sldId id="654" r:id="rId16"/>
    <p:sldId id="677" r:id="rId17"/>
    <p:sldId id="679" r:id="rId18"/>
    <p:sldId id="680" r:id="rId19"/>
    <p:sldId id="682" r:id="rId20"/>
    <p:sldId id="683" r:id="rId21"/>
    <p:sldId id="689" r:id="rId22"/>
    <p:sldId id="692" r:id="rId23"/>
    <p:sldId id="681" r:id="rId24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E0E0"/>
    <a:srgbClr val="E87511"/>
    <a:srgbClr val="EF8923"/>
    <a:srgbClr val="E4E4E4"/>
    <a:srgbClr val="F16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61" autoAdjust="0"/>
  </p:normalViewPr>
  <p:slideViewPr>
    <p:cSldViewPr>
      <p:cViewPr varScale="1">
        <p:scale>
          <a:sx n="94" d="100"/>
          <a:sy n="94" d="100"/>
        </p:scale>
        <p:origin x="67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4.8</c:v>
                </c:pt>
                <c:pt idx="10">
                  <c:v>4.9000000000000004</c:v>
                </c:pt>
                <c:pt idx="11">
                  <c:v>5</c:v>
                </c:pt>
              </c:numCache>
            </c:numRef>
          </c:xVal>
          <c:yVal>
            <c:numRef>
              <c:f>Sheet1!$B$2:$B$13</c:f>
              <c:numCache>
                <c:formatCode>General</c:formatCode>
                <c:ptCount val="12"/>
                <c:pt idx="0">
                  <c:v>2</c:v>
                </c:pt>
                <c:pt idx="1">
                  <c:v>1</c:v>
                </c:pt>
                <c:pt idx="2">
                  <c:v>3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3</c:v>
                </c:pt>
                <c:pt idx="7">
                  <c:v>3.2</c:v>
                </c:pt>
                <c:pt idx="8">
                  <c:v>4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A39-4B61-8261-D9A1C9541F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145600"/>
        <c:axId val="37147392"/>
      </c:scatterChart>
      <c:valAx>
        <c:axId val="37145600"/>
        <c:scaling>
          <c:orientation val="minMax"/>
          <c:max val="5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crossAx val="37147392"/>
        <c:crosses val="autoZero"/>
        <c:crossBetween val="midCat"/>
        <c:majorUnit val="1"/>
      </c:valAx>
      <c:valAx>
        <c:axId val="37147392"/>
        <c:scaling>
          <c:orientation val="minMax"/>
          <c:max val="5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crossAx val="37145600"/>
        <c:crosses val="autoZero"/>
        <c:crossBetween val="midCat"/>
        <c:maj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18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0849" y="0"/>
            <a:ext cx="4003136" cy="3518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B78D9-ACF2-4CAF-9C5D-03B0BC118CD8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555"/>
            <a:ext cx="4003136" cy="3518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0849" y="6658555"/>
            <a:ext cx="4003136" cy="3518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E9221-2D0F-4510-9394-9342C684D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12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0849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A1F84-9AB5-4488-B4A5-A109C9BA3F76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4444" y="3330482"/>
            <a:ext cx="7387187" cy="3154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0849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C1AEA-586B-49F2-9424-8431D8390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87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54243" indent="-290093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60374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24523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88672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52822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301697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8112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945270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D876F62C-0467-4EF4-AD7B-19598A2F0E01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86533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642840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642840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642840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642840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642840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642840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642840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642840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18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642840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19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64284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642840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20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642840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21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642840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22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642840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23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64284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64284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64284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362105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5227008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642840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642840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64284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2362200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762000"/>
          </a:xfrm>
        </p:spPr>
        <p:txBody>
          <a:bodyPr/>
          <a:lstStyle>
            <a:lvl1pPr marL="0" indent="0" algn="ctr">
              <a:buNone/>
              <a:defRPr>
                <a:solidFill>
                  <a:srgbClr val="F1612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4C8A-EC4F-4CDB-BD8D-57BF0B873EDF}" type="datetime1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http://www.auburn.edu/student_info/turkish_student_org/sites/turkish.localhost/files/images/auburn_university_logo00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52400"/>
            <a:ext cx="2209800" cy="201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326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D49B-AE87-4B56-B058-A6F8502FD244}" type="datetime1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9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7AD0-7D94-4AA9-A458-2235480340D6}" type="datetime1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1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15863" cy="1143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648200"/>
          </a:xfrm>
        </p:spPr>
        <p:txBody>
          <a:bodyPr/>
          <a:lstStyle>
            <a:lvl1pPr marL="0" indent="0">
              <a:buNone/>
              <a:defRPr>
                <a:solidFill>
                  <a:srgbClr val="002060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>
                <a:solidFill>
                  <a:srgbClr val="F16121"/>
                </a:solidFill>
              </a:defRPr>
            </a:lvl2pPr>
            <a:lvl3pPr marL="914400" indent="0">
              <a:buNone/>
              <a:defRPr/>
            </a:lvl3pPr>
            <a:lvl4pPr marL="1371600" indent="0">
              <a:buNone/>
              <a:defRPr>
                <a:solidFill>
                  <a:srgbClr val="002060"/>
                </a:solidFill>
              </a:defRPr>
            </a:lvl4pPr>
            <a:lvl5pPr marL="1828800" indent="0">
              <a:buNone/>
              <a:defRPr>
                <a:solidFill>
                  <a:srgbClr val="F1612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A8D8-3930-44FE-8B25-836FDDF2C130}" type="datetime1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http://www.auburn.edu/student_info/turkish_student_org/sites/turkish.localhost/files/images/auburn_university_logo00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04800"/>
            <a:ext cx="1251649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866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2A5B-324B-42CB-B5A1-18A2753A9DBC}" type="datetime1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66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B063-1E03-4A51-A5D5-5C03B2BAB223}" type="datetime1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77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C0A8-4F2D-4543-A86D-CFA8BE4D0781}" type="datetime1">
              <a:rPr lang="en-US" smtClean="0"/>
              <a:t>2/15/2023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4C33-20E9-4341-8394-8E60B8B233AB}" type="datetime1">
              <a:rPr lang="en-US" smtClean="0"/>
              <a:t>2/15/2023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941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BEEE-1B16-49D2-A260-DB1B091C121E}" type="datetime1">
              <a:rPr lang="en-US" smtClean="0"/>
              <a:t>2/15/2023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68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0750D-AB7C-463E-AC35-2C963F687880}" type="datetime1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3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E40E-7C6C-4DF9-BF13-CCAD923FCAA4}" type="datetime1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5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E53AA-AA87-4BAF-A09B-47EA33DB2C54}" type="datetime1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B5750-90CA-4488-ADCB-2BF6569AB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0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981200"/>
            <a:ext cx="8229600" cy="2286000"/>
          </a:xfrm>
        </p:spPr>
        <p:txBody>
          <a:bodyPr/>
          <a:lstStyle/>
          <a:p>
            <a:pPr algn="ctr" eaLnBrk="1" hangingPunct="1"/>
            <a:r>
              <a:rPr lang="en-US" altLang="en-US" dirty="0">
                <a:latin typeface="Helvetica" pitchFamily="34" charset="0"/>
                <a:cs typeface="Helvetica" pitchFamily="34" charset="0"/>
              </a:rPr>
              <a:t>Addressing </a:t>
            </a:r>
            <a:r>
              <a:rPr lang="en-US" altLang="en-US" dirty="0" err="1">
                <a:latin typeface="Helvetica" pitchFamily="34" charset="0"/>
                <a:cs typeface="Helvetica" pitchFamily="34" charset="0"/>
              </a:rPr>
              <a:t>Multicollinearity</a:t>
            </a:r>
            <a:r>
              <a:rPr lang="en-US" altLang="en-US" dirty="0">
                <a:latin typeface="Helvetica" pitchFamily="34" charset="0"/>
                <a:cs typeface="Helvetica" pitchFamily="34" charset="0"/>
              </a:rPr>
              <a:t> </a:t>
            </a:r>
            <a:br>
              <a:rPr lang="en-US" altLang="en-US">
                <a:latin typeface="Helvetica" pitchFamily="34" charset="0"/>
                <a:cs typeface="Helvetica" pitchFamily="34" charset="0"/>
              </a:rPr>
            </a:br>
            <a:endParaRPr lang="en-US" altLang="en-US" sz="30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09600" y="304800"/>
            <a:ext cx="5486400" cy="1143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Statistics for the Behavioral Sciences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604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554"/>
    </mc:Choice>
    <mc:Fallback xmlns="">
      <p:transition spd="slow" advTm="37554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 err="1">
                <a:latin typeface="Helvetica" pitchFamily="34" charset="0"/>
                <a:cs typeface="Helvetica" pitchFamily="34" charset="0"/>
              </a:rPr>
              <a:t>Multicollinearity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800" dirty="0">
                <a:solidFill>
                  <a:schemeClr val="tx2"/>
                </a:solidFill>
              </a:rPr>
              <a:t>Weighing evidence for </a:t>
            </a:r>
            <a:r>
              <a:rPr lang="en-US" sz="2800" dirty="0" err="1">
                <a:solidFill>
                  <a:schemeClr val="tx2"/>
                </a:solidFill>
              </a:rPr>
              <a:t>multicollinearity</a:t>
            </a:r>
            <a:r>
              <a:rPr lang="en-US" sz="2800" dirty="0">
                <a:solidFill>
                  <a:schemeClr val="tx2"/>
                </a:solidFill>
              </a:rPr>
              <a:t>:</a:t>
            </a:r>
          </a:p>
          <a:p>
            <a:pPr lvl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  <a:sym typeface="Symbol" pitchFamily="18" charset="2"/>
              </a:rPr>
              <a:t>- High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  <a:sym typeface="Symbol" pitchFamily="18" charset="2"/>
              </a:rPr>
              <a:t>intercorrelations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  <a:sym typeface="Symbol" pitchFamily="18" charset="2"/>
              </a:rPr>
              <a:t> among predictors </a:t>
            </a:r>
          </a:p>
          <a:p>
            <a:pPr lvl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  <a:sym typeface="Symbol" pitchFamily="18" charset="2"/>
              </a:rPr>
              <a:t>- Large </a:t>
            </a:r>
            <a:r>
              <a:rPr lang="en-US" altLang="en-US" i="1" dirty="0">
                <a:solidFill>
                  <a:schemeClr val="bg1">
                    <a:lumMod val="75000"/>
                  </a:schemeClr>
                </a:solidFill>
                <a:sym typeface="Symbol" pitchFamily="18" charset="2"/>
              </a:rPr>
              <a:t>R</a:t>
            </a:r>
            <a:r>
              <a:rPr lang="en-US" altLang="en-US" i="1" baseline="30000" dirty="0">
                <a:solidFill>
                  <a:schemeClr val="bg1">
                    <a:lumMod val="75000"/>
                  </a:schemeClr>
                </a:solidFill>
                <a:sym typeface="Symbol" pitchFamily="18" charset="2"/>
              </a:rPr>
              <a:t>2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  <a:sym typeface="Symbol" pitchFamily="18" charset="2"/>
              </a:rPr>
              <a:t> but non-significant coefficients </a:t>
            </a:r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  <a:sym typeface="Symbol" pitchFamily="18" charset="2"/>
              </a:rPr>
              <a:t>(error inflation)</a:t>
            </a:r>
          </a:p>
          <a:p>
            <a:pPr lvl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  <a:sym typeface="Symbol" pitchFamily="18" charset="2"/>
              </a:rPr>
              <a:t>- Coefficient instability across models</a:t>
            </a:r>
          </a:p>
          <a:p>
            <a:pPr lvl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  <a:sym typeface="Symbol" pitchFamily="18" charset="2"/>
              </a:rPr>
              <a:t>- Tolerance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  <a:sym typeface="Symbol" pitchFamily="18" charset="2"/>
              </a:rPr>
              <a:t>collinearity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  <a:sym typeface="Symbol" pitchFamily="18" charset="2"/>
              </a:rPr>
              <a:t> statistics are low</a:t>
            </a:r>
          </a:p>
          <a:p>
            <a:pPr lvl="1">
              <a:defRPr/>
            </a:pPr>
            <a:r>
              <a:rPr lang="en-US" altLang="en-US" dirty="0">
                <a:solidFill>
                  <a:srgbClr val="E87511"/>
                </a:solidFill>
                <a:sym typeface="Symbol" pitchFamily="18" charset="2"/>
              </a:rPr>
              <a:t>- VIF </a:t>
            </a:r>
            <a:r>
              <a:rPr lang="en-US" altLang="en-US" dirty="0" err="1">
                <a:solidFill>
                  <a:srgbClr val="E87511"/>
                </a:solidFill>
                <a:sym typeface="Symbol" pitchFamily="18" charset="2"/>
              </a:rPr>
              <a:t>collinearity</a:t>
            </a:r>
            <a:r>
              <a:rPr lang="en-US" altLang="en-US" dirty="0">
                <a:solidFill>
                  <a:srgbClr val="E87511"/>
                </a:solidFill>
                <a:sym typeface="Symbol" pitchFamily="18" charset="2"/>
              </a:rPr>
              <a:t> statistics are high</a:t>
            </a:r>
          </a:p>
          <a:p>
            <a:pPr lvl="1">
              <a:defRPr/>
            </a:pPr>
            <a:endParaRPr lang="en-US" altLang="en-US" sz="800" dirty="0">
              <a:solidFill>
                <a:srgbClr val="E87511"/>
              </a:solidFill>
              <a:sym typeface="Symbol" pitchFamily="18" charset="2"/>
            </a:endParaRPr>
          </a:p>
          <a:p>
            <a:pPr lvl="1">
              <a:defRPr/>
            </a:pPr>
            <a:endParaRPr lang="en-US" sz="2000" dirty="0">
              <a:solidFill>
                <a:srgbClr val="E87511"/>
              </a:solidFill>
              <a:sym typeface="Symbol" pitchFamily="18" charset="2"/>
            </a:endParaRPr>
          </a:p>
          <a:p>
            <a:pPr lvl="1">
              <a:defRPr/>
            </a:pPr>
            <a:endParaRPr lang="en-US" sz="3200" dirty="0">
              <a:solidFill>
                <a:srgbClr val="E87511"/>
              </a:solidFill>
              <a:sym typeface="Symbol" pitchFamily="18" charset="2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1748716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 err="1">
                <a:latin typeface="Helvetica" pitchFamily="34" charset="0"/>
                <a:cs typeface="Helvetica" pitchFamily="34" charset="0"/>
              </a:rPr>
              <a:t>Collinearity</a:t>
            </a:r>
            <a:r>
              <a:rPr lang="en-US" altLang="en-US" dirty="0">
                <a:latin typeface="Helvetica" pitchFamily="34" charset="0"/>
                <a:cs typeface="Helvetica" pitchFamily="34" charset="0"/>
              </a:rPr>
              <a:t> Measure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3200" dirty="0">
                <a:solidFill>
                  <a:srgbClr val="E87511"/>
                </a:solidFill>
                <a:sym typeface="Symbol" pitchFamily="18" charset="2"/>
              </a:rPr>
              <a:t>Variance Inflation Factor (VIF)</a:t>
            </a:r>
            <a:r>
              <a:rPr lang="en-US" altLang="en-US" sz="3200" dirty="0">
                <a:solidFill>
                  <a:schemeClr val="tx1"/>
                </a:solidFill>
                <a:sym typeface="Symbol" pitchFamily="18" charset="2"/>
              </a:rPr>
              <a:t>– measures the inflation of standard errors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rgbClr val="002060"/>
                </a:solidFill>
                <a:sym typeface="Symbol" pitchFamily="18" charset="2"/>
              </a:rPr>
              <a:t>Standard errors are inflated by a factor of the VIF value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rgbClr val="002060"/>
                </a:solidFill>
                <a:sym typeface="Symbol" pitchFamily="18" charset="2"/>
              </a:rPr>
              <a:t>The higher the VIF value, more shared variability </a:t>
            </a:r>
            <a:r>
              <a:rPr lang="en-US" altLang="en-US" sz="2000" dirty="0">
                <a:sym typeface="Symbol" pitchFamily="18" charset="2"/>
              </a:rPr>
              <a:t>(</a:t>
            </a:r>
            <a:r>
              <a:rPr lang="en-US" altLang="en-US" sz="2000" dirty="0" err="1">
                <a:sym typeface="Symbol" pitchFamily="18" charset="2"/>
              </a:rPr>
              <a:t>multicollinearity</a:t>
            </a:r>
            <a:r>
              <a:rPr lang="en-US" altLang="en-US" sz="2000" dirty="0">
                <a:sym typeface="Symbol" pitchFamily="18" charset="2"/>
              </a:rPr>
              <a:t>)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rgbClr val="002060"/>
                </a:solidFill>
                <a:sym typeface="Symbol" pitchFamily="18" charset="2"/>
              </a:rPr>
              <a:t>Reciprocal of tolerance</a:t>
            </a:r>
            <a:endParaRPr lang="en-US" altLang="en-US" sz="2800" dirty="0">
              <a:sym typeface="Symbol" pitchFamily="18" charset="2"/>
            </a:endParaRP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ym typeface="Symbol" pitchFamily="18" charset="2"/>
              </a:rPr>
              <a:t>General rules of thumb: </a:t>
            </a:r>
            <a:r>
              <a:rPr lang="en-US" altLang="en-US" dirty="0">
                <a:solidFill>
                  <a:srgbClr val="002060"/>
                </a:solidFill>
                <a:sym typeface="Symbol" pitchFamily="18" charset="2"/>
              </a:rPr>
              <a:t>Values &gt; than </a:t>
            </a:r>
            <a:r>
              <a:rPr lang="en-US" altLang="en-US" dirty="0">
                <a:solidFill>
                  <a:srgbClr val="FF0000"/>
                </a:solidFill>
                <a:sym typeface="Symbol" pitchFamily="18" charset="2"/>
              </a:rPr>
              <a:t>100, 10, 5, or 4</a:t>
            </a:r>
            <a:r>
              <a:rPr lang="en-US" altLang="en-US" dirty="0">
                <a:solidFill>
                  <a:srgbClr val="002060"/>
                </a:solidFill>
                <a:sym typeface="Symbol" pitchFamily="18" charset="2"/>
              </a:rPr>
              <a:t> may indicate </a:t>
            </a:r>
            <a:r>
              <a:rPr lang="en-US" altLang="en-US" dirty="0" err="1">
                <a:solidFill>
                  <a:srgbClr val="002060"/>
                </a:solidFill>
                <a:sym typeface="Symbol" pitchFamily="18" charset="2"/>
              </a:rPr>
              <a:t>multicollinearity</a:t>
            </a:r>
            <a:endParaRPr lang="en-US" altLang="en-US" dirty="0">
              <a:solidFill>
                <a:srgbClr val="002060"/>
              </a:solidFill>
              <a:sym typeface="Symbol" pitchFamily="18" charset="2"/>
            </a:endParaRPr>
          </a:p>
          <a:p>
            <a:pPr marL="1885950" lvl="3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rgbClr val="FF0000"/>
                </a:solidFill>
                <a:sym typeface="Symbol" pitchFamily="18" charset="2"/>
              </a:rPr>
              <a:t>Any of these rules of thumb may be cause for concern. Check for coefficient stability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endParaRPr lang="en-US" altLang="en-US" dirty="0">
              <a:solidFill>
                <a:srgbClr val="E87511"/>
              </a:solidFill>
              <a:sym typeface="Symbol" pitchFamily="18" charset="2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3699579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 err="1">
                <a:latin typeface="Helvetica" pitchFamily="34" charset="0"/>
                <a:cs typeface="Helvetica" pitchFamily="34" charset="0"/>
              </a:rPr>
              <a:t>Multicollinearity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800" dirty="0">
                <a:solidFill>
                  <a:schemeClr val="tx2"/>
                </a:solidFill>
              </a:rPr>
              <a:t>Weighing evidence for </a:t>
            </a:r>
            <a:r>
              <a:rPr lang="en-US" sz="2800" dirty="0" err="1">
                <a:solidFill>
                  <a:schemeClr val="tx2"/>
                </a:solidFill>
              </a:rPr>
              <a:t>multicollinearity</a:t>
            </a:r>
            <a:r>
              <a:rPr lang="en-US" sz="2800" dirty="0">
                <a:solidFill>
                  <a:schemeClr val="tx2"/>
                </a:solidFill>
              </a:rPr>
              <a:t>:</a:t>
            </a:r>
          </a:p>
          <a:p>
            <a:pPr lvl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  <a:sym typeface="Symbol" pitchFamily="18" charset="2"/>
              </a:rPr>
              <a:t>- High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  <a:sym typeface="Symbol" pitchFamily="18" charset="2"/>
              </a:rPr>
              <a:t>intercorrelations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  <a:sym typeface="Symbol" pitchFamily="18" charset="2"/>
              </a:rPr>
              <a:t> among predictors </a:t>
            </a:r>
          </a:p>
          <a:p>
            <a:pPr lvl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  <a:sym typeface="Symbol" pitchFamily="18" charset="2"/>
              </a:rPr>
              <a:t>- Large </a:t>
            </a:r>
            <a:r>
              <a:rPr lang="en-US" altLang="en-US" i="1" dirty="0">
                <a:solidFill>
                  <a:schemeClr val="bg1">
                    <a:lumMod val="75000"/>
                  </a:schemeClr>
                </a:solidFill>
                <a:sym typeface="Symbol" pitchFamily="18" charset="2"/>
              </a:rPr>
              <a:t>R</a:t>
            </a:r>
            <a:r>
              <a:rPr lang="en-US" altLang="en-US" i="1" baseline="30000" dirty="0">
                <a:solidFill>
                  <a:schemeClr val="bg1">
                    <a:lumMod val="75000"/>
                  </a:schemeClr>
                </a:solidFill>
                <a:sym typeface="Symbol" pitchFamily="18" charset="2"/>
              </a:rPr>
              <a:t>2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  <a:sym typeface="Symbol" pitchFamily="18" charset="2"/>
              </a:rPr>
              <a:t> but non-significant coefficients </a:t>
            </a:r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  <a:sym typeface="Symbol" pitchFamily="18" charset="2"/>
              </a:rPr>
              <a:t>(error inflation)</a:t>
            </a:r>
          </a:p>
          <a:p>
            <a:pPr lvl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  <a:sym typeface="Symbol" pitchFamily="18" charset="2"/>
              </a:rPr>
              <a:t>- Coefficient instability across models</a:t>
            </a:r>
          </a:p>
          <a:p>
            <a:pPr lvl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  <a:sym typeface="Symbol" pitchFamily="18" charset="2"/>
              </a:rPr>
              <a:t>- Tolerance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  <a:sym typeface="Symbol" pitchFamily="18" charset="2"/>
              </a:rPr>
              <a:t>collinearity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  <a:sym typeface="Symbol" pitchFamily="18" charset="2"/>
              </a:rPr>
              <a:t> statistics are low</a:t>
            </a:r>
          </a:p>
          <a:p>
            <a:pPr lvl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  <a:sym typeface="Symbol" pitchFamily="18" charset="2"/>
              </a:rPr>
              <a:t>- VIF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  <a:sym typeface="Symbol" pitchFamily="18" charset="2"/>
              </a:rPr>
              <a:t>collinearity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  <a:sym typeface="Symbol" pitchFamily="18" charset="2"/>
              </a:rPr>
              <a:t> statistics are high</a:t>
            </a:r>
          </a:p>
          <a:p>
            <a:pPr lvl="1">
              <a:defRPr/>
            </a:pPr>
            <a:r>
              <a:rPr lang="en-US" altLang="en-US" dirty="0">
                <a:solidFill>
                  <a:srgbClr val="E87511"/>
                </a:solidFill>
                <a:sym typeface="Symbol" pitchFamily="18" charset="2"/>
              </a:rPr>
              <a:t>- Condition index (number) is high</a:t>
            </a:r>
          </a:p>
          <a:p>
            <a:pPr lvl="1">
              <a:defRPr/>
            </a:pPr>
            <a:endParaRPr lang="en-US" altLang="en-US" sz="800" dirty="0">
              <a:solidFill>
                <a:srgbClr val="E87511"/>
              </a:solidFill>
              <a:sym typeface="Symbol" pitchFamily="18" charset="2"/>
            </a:endParaRPr>
          </a:p>
          <a:p>
            <a:pPr lvl="1">
              <a:defRPr/>
            </a:pPr>
            <a:endParaRPr lang="en-US" sz="2000" dirty="0">
              <a:solidFill>
                <a:srgbClr val="E87511"/>
              </a:solidFill>
              <a:sym typeface="Symbol" pitchFamily="18" charset="2"/>
            </a:endParaRPr>
          </a:p>
          <a:p>
            <a:pPr lvl="1">
              <a:defRPr/>
            </a:pPr>
            <a:endParaRPr lang="en-US" sz="3200" dirty="0">
              <a:solidFill>
                <a:srgbClr val="E87511"/>
              </a:solidFill>
              <a:sym typeface="Symbol" pitchFamily="18" charset="2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3587200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 err="1">
                <a:latin typeface="Helvetica" pitchFamily="34" charset="0"/>
                <a:cs typeface="Helvetica" pitchFamily="34" charset="0"/>
              </a:rPr>
              <a:t>Collinearity</a:t>
            </a:r>
            <a:r>
              <a:rPr lang="en-US" altLang="en-US" dirty="0">
                <a:latin typeface="Helvetica" pitchFamily="34" charset="0"/>
                <a:cs typeface="Helvetica" pitchFamily="34" charset="0"/>
              </a:rPr>
              <a:t> Measure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3200" dirty="0">
                <a:solidFill>
                  <a:srgbClr val="E87511"/>
                </a:solidFill>
                <a:sym typeface="Symbol" pitchFamily="18" charset="2"/>
              </a:rPr>
              <a:t>Condition Index Number (CN) </a:t>
            </a:r>
            <a:r>
              <a:rPr lang="en-US" altLang="en-US" sz="3200" dirty="0">
                <a:solidFill>
                  <a:schemeClr val="tx1"/>
                </a:solidFill>
                <a:sym typeface="Symbol" pitchFamily="18" charset="2"/>
              </a:rPr>
              <a:t>– measures the ratio of the highest eigenvalue to predictor eigenvalue </a:t>
            </a:r>
            <a:r>
              <a:rPr lang="en-US" altLang="en-US" sz="2400" dirty="0">
                <a:solidFill>
                  <a:schemeClr val="tx1"/>
                </a:solidFill>
                <a:sym typeface="Symbol" pitchFamily="18" charset="2"/>
              </a:rPr>
              <a:t>(based on a PCA)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endParaRPr lang="en-US" altLang="en-US" sz="2400" dirty="0">
              <a:solidFill>
                <a:schemeClr val="tx1"/>
              </a:solidFill>
              <a:sym typeface="Symbol" pitchFamily="18" charset="2"/>
            </a:endParaRP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endParaRPr lang="en-US" altLang="en-US" sz="2400" dirty="0">
              <a:solidFill>
                <a:schemeClr val="tx1"/>
              </a:solidFill>
              <a:sym typeface="Symbol" pitchFamily="18" charset="2"/>
            </a:endParaRP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endParaRPr lang="en-US" altLang="en-US" sz="2400" dirty="0">
              <a:solidFill>
                <a:schemeClr val="tx1"/>
              </a:solidFill>
              <a:sym typeface="Symbol" pitchFamily="18" charset="2"/>
            </a:endParaRP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rgbClr val="002060"/>
                </a:solidFill>
                <a:sym typeface="Symbol" pitchFamily="18" charset="2"/>
              </a:rPr>
              <a:t>Higher ratios may indicate </a:t>
            </a:r>
            <a:r>
              <a:rPr lang="en-US" altLang="en-US" dirty="0" err="1">
                <a:solidFill>
                  <a:srgbClr val="002060"/>
                </a:solidFill>
                <a:sym typeface="Symbol" pitchFamily="18" charset="2"/>
              </a:rPr>
              <a:t>multicollinearity</a:t>
            </a:r>
            <a:endParaRPr lang="en-US" altLang="en-US" dirty="0">
              <a:solidFill>
                <a:srgbClr val="002060"/>
              </a:solidFill>
              <a:sym typeface="Symbol" pitchFamily="18" charset="2"/>
            </a:endParaRP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ym typeface="Symbol" pitchFamily="18" charset="2"/>
              </a:rPr>
              <a:t>General rules of thumb: </a:t>
            </a:r>
            <a:r>
              <a:rPr lang="en-US" altLang="en-US" dirty="0">
                <a:solidFill>
                  <a:srgbClr val="002060"/>
                </a:solidFill>
                <a:sym typeface="Symbol" pitchFamily="18" charset="2"/>
              </a:rPr>
              <a:t>Values &gt; than 6, 10, or 30 may indicate </a:t>
            </a:r>
            <a:r>
              <a:rPr lang="en-US" altLang="en-US" dirty="0" err="1">
                <a:solidFill>
                  <a:srgbClr val="002060"/>
                </a:solidFill>
                <a:sym typeface="Symbol" pitchFamily="18" charset="2"/>
              </a:rPr>
              <a:t>multicollinearity</a:t>
            </a:r>
            <a:endParaRPr lang="en-US" altLang="en-US" dirty="0">
              <a:solidFill>
                <a:srgbClr val="002060"/>
              </a:solidFill>
              <a:sym typeface="Symbol" pitchFamily="18" charset="2"/>
            </a:endParaRPr>
          </a:p>
          <a:p>
            <a:pPr marL="1885950" lvl="3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rgbClr val="FF0000"/>
                </a:solidFill>
                <a:sym typeface="Symbol" pitchFamily="18" charset="2"/>
              </a:rPr>
              <a:t>Any of these rules of thumb may be cause for concern. Check for coefficient stability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endParaRPr lang="en-US" altLang="en-US" dirty="0">
              <a:solidFill>
                <a:srgbClr val="E87511"/>
              </a:solidFill>
              <a:sym typeface="Symbol" pitchFamily="18" charset="2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209682"/>
              </p:ext>
            </p:extLst>
          </p:nvPr>
        </p:nvGraphicFramePr>
        <p:xfrm>
          <a:off x="3470275" y="3074988"/>
          <a:ext cx="2281238" cy="108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41120" imgH="495000" progId="Equation.3">
                  <p:embed/>
                </p:oleObj>
              </mc:Choice>
              <mc:Fallback>
                <p:oleObj name="Equation" r:id="rId3" imgW="1041120" imgH="495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0275" y="3074988"/>
                        <a:ext cx="2281238" cy="1084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9667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Addressing </a:t>
            </a:r>
            <a:r>
              <a:rPr lang="en-US" altLang="en-US" dirty="0" err="1">
                <a:latin typeface="Helvetica" pitchFamily="34" charset="0"/>
                <a:cs typeface="Helvetica" pitchFamily="34" charset="0"/>
              </a:rPr>
              <a:t>Multicollinearity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rgbClr val="113480"/>
                </a:solidFill>
              </a:rPr>
              <a:t>Research design first, then statistical adjustments</a:t>
            </a:r>
            <a:endParaRPr lang="en-US" sz="2600" dirty="0">
              <a:solidFill>
                <a:schemeClr val="tx1"/>
              </a:solidFill>
            </a:endParaRP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3200" dirty="0">
                <a:solidFill>
                  <a:srgbClr val="E87511"/>
                </a:solidFill>
                <a:sym typeface="Symbol" pitchFamily="18" charset="2"/>
              </a:rPr>
              <a:t>Conduct true experiments if possible</a:t>
            </a:r>
            <a:endParaRPr lang="en-US" altLang="en-US" sz="2200" dirty="0">
              <a:solidFill>
                <a:schemeClr val="tx1"/>
              </a:solidFill>
              <a:sym typeface="Symbol" pitchFamily="18" charset="2"/>
            </a:endParaRP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endParaRPr lang="en-US" altLang="en-US" sz="2000" dirty="0">
              <a:solidFill>
                <a:srgbClr val="002060"/>
              </a:solidFill>
              <a:sym typeface="Symbol" pitchFamily="18" charset="2"/>
            </a:endParaRP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endParaRPr lang="en-US" altLang="en-US" sz="2000" dirty="0">
              <a:solidFill>
                <a:srgbClr val="002060"/>
              </a:solidFill>
              <a:sym typeface="Symbol" pitchFamily="18" charset="2"/>
            </a:endParaRPr>
          </a:p>
          <a:p>
            <a:pPr lvl="1">
              <a:defRPr/>
            </a:pPr>
            <a:r>
              <a:rPr lang="en-US" altLang="en-US" sz="2400" dirty="0">
                <a:solidFill>
                  <a:srgbClr val="FF0000"/>
                </a:solidFill>
                <a:sym typeface="Symbol" pitchFamily="18" charset="2"/>
              </a:rPr>
              <a:t>(randomizing is hardly possible with most behavioral sciences) </a:t>
            </a:r>
          </a:p>
          <a:p>
            <a:pPr lvl="2">
              <a:defRPr/>
            </a:pPr>
            <a:endParaRPr lang="en-US" altLang="en-US" sz="2000" dirty="0">
              <a:solidFill>
                <a:srgbClr val="002060"/>
              </a:solidFill>
              <a:sym typeface="Symbol" pitchFamily="18" charset="2"/>
            </a:endParaRP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endParaRPr lang="en-US" sz="2400" dirty="0">
              <a:solidFill>
                <a:srgbClr val="E87511"/>
              </a:solidFill>
              <a:sym typeface="Symbol" pitchFamily="18" charset="2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3564759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Addressing </a:t>
            </a:r>
            <a:r>
              <a:rPr lang="en-US" altLang="en-US" dirty="0" err="1">
                <a:latin typeface="Helvetica" pitchFamily="34" charset="0"/>
                <a:cs typeface="Helvetica" pitchFamily="34" charset="0"/>
              </a:rPr>
              <a:t>Multicollinearity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rgbClr val="113480"/>
                </a:solidFill>
              </a:rPr>
              <a:t>Research design first, then statistical adjustments</a:t>
            </a:r>
            <a:endParaRPr lang="en-US" sz="2600" dirty="0">
              <a:solidFill>
                <a:schemeClr val="tx1"/>
              </a:solidFill>
            </a:endParaRP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3200" dirty="0">
                <a:solidFill>
                  <a:schemeClr val="bg1">
                    <a:lumMod val="75000"/>
                  </a:schemeClr>
                </a:solidFill>
                <a:sym typeface="Symbol" pitchFamily="18" charset="2"/>
              </a:rPr>
              <a:t>Conduct true experiments if possible</a:t>
            </a:r>
            <a:endParaRPr lang="en-US" altLang="en-US" sz="2200" dirty="0">
              <a:solidFill>
                <a:schemeClr val="bg1">
                  <a:lumMod val="75000"/>
                </a:schemeClr>
              </a:solidFill>
              <a:sym typeface="Symbol" pitchFamily="18" charset="2"/>
            </a:endParaRP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  <a:sym typeface="Symbol" pitchFamily="18" charset="2"/>
              </a:rPr>
              <a:t>Helps to ensure predictors are uncorrelated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sz="3200" dirty="0">
                <a:solidFill>
                  <a:srgbClr val="E87511"/>
                </a:solidFill>
                <a:sym typeface="Symbol" pitchFamily="18" charset="2"/>
              </a:rPr>
              <a:t>Collect more data from underrepresented combinations of predictors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endParaRPr lang="en-US" sz="2400" dirty="0">
              <a:solidFill>
                <a:srgbClr val="E87511"/>
              </a:solidFill>
              <a:sym typeface="Symbol" pitchFamily="18" charset="2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106934543"/>
              </p:ext>
            </p:extLst>
          </p:nvPr>
        </p:nvGraphicFramePr>
        <p:xfrm>
          <a:off x="2895600" y="4038600"/>
          <a:ext cx="3200400" cy="2137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Straight Connector 3"/>
          <p:cNvCxnSpPr/>
          <p:nvPr/>
        </p:nvCxnSpPr>
        <p:spPr>
          <a:xfrm flipV="1">
            <a:off x="4610100" y="4038600"/>
            <a:ext cx="0" cy="2057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3200400" y="4953000"/>
            <a:ext cx="2895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038600" y="6096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Organized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57400" y="476833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Clarity</a:t>
            </a:r>
          </a:p>
        </p:txBody>
      </p:sp>
    </p:spTree>
    <p:extLst>
      <p:ext uri="{BB962C8B-B14F-4D97-AF65-F5344CB8AC3E}">
        <p14:creationId xmlns:p14="http://schemas.microsoft.com/office/powerpoint/2010/main" val="2204260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Addressing </a:t>
            </a:r>
            <a:r>
              <a:rPr lang="en-US" altLang="en-US" dirty="0" err="1">
                <a:latin typeface="Helvetica" pitchFamily="34" charset="0"/>
                <a:cs typeface="Helvetica" pitchFamily="34" charset="0"/>
              </a:rPr>
              <a:t>Multicollinearity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rgbClr val="113480"/>
                </a:solidFill>
              </a:rPr>
              <a:t>Research design first, then statistical adjustments</a:t>
            </a:r>
            <a:endParaRPr lang="en-US" sz="2600" dirty="0">
              <a:solidFill>
                <a:schemeClr val="tx1"/>
              </a:solidFill>
            </a:endParaRP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3200" dirty="0">
                <a:solidFill>
                  <a:schemeClr val="bg1">
                    <a:lumMod val="75000"/>
                  </a:schemeClr>
                </a:solidFill>
                <a:sym typeface="Symbol" pitchFamily="18" charset="2"/>
              </a:rPr>
              <a:t>Conduct true experiments if possible</a:t>
            </a:r>
            <a:endParaRPr lang="en-US" altLang="en-US" sz="2200" dirty="0">
              <a:solidFill>
                <a:schemeClr val="bg1">
                  <a:lumMod val="75000"/>
                </a:schemeClr>
              </a:solidFill>
              <a:sym typeface="Symbol" pitchFamily="18" charset="2"/>
            </a:endParaRP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  <a:sym typeface="Symbol" pitchFamily="18" charset="2"/>
              </a:rPr>
              <a:t>Helps to ensure predictors are uncorrelated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sz="3200" dirty="0">
                <a:solidFill>
                  <a:srgbClr val="E87511"/>
                </a:solidFill>
                <a:sym typeface="Symbol" pitchFamily="18" charset="2"/>
              </a:rPr>
              <a:t>Collect more data from underrepresented combinations of predictors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solidFill>
                  <a:schemeClr val="tx2"/>
                </a:solidFill>
                <a:sym typeface="Symbol" pitchFamily="18" charset="2"/>
              </a:rPr>
              <a:t>If studying the impact of teacher effectiveness on inmate flexible thinking then all levels of effectiveness should be represented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solidFill>
                  <a:schemeClr val="tx2"/>
                </a:solidFill>
                <a:sym typeface="Symbol" pitchFamily="18" charset="2"/>
              </a:rPr>
              <a:t>Again not always practical, institutions would not hire ineffective instructors just for a study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endParaRPr lang="en-US" sz="2400" dirty="0">
              <a:solidFill>
                <a:srgbClr val="E87511"/>
              </a:solidFill>
              <a:sym typeface="Symbol" pitchFamily="18" charset="2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4058661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Addressing </a:t>
            </a:r>
            <a:r>
              <a:rPr lang="en-US" altLang="en-US" dirty="0" err="1">
                <a:latin typeface="Helvetica" pitchFamily="34" charset="0"/>
                <a:cs typeface="Helvetica" pitchFamily="34" charset="0"/>
              </a:rPr>
              <a:t>Multicollinearity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rgbClr val="113480"/>
                </a:solidFill>
              </a:rPr>
              <a:t>Research design first, then statistical adjustments</a:t>
            </a:r>
            <a:endParaRPr lang="en-US" sz="2600" dirty="0">
              <a:solidFill>
                <a:schemeClr val="tx1"/>
              </a:solidFill>
            </a:endParaRP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3200" dirty="0">
                <a:solidFill>
                  <a:schemeClr val="bg1">
                    <a:lumMod val="75000"/>
                  </a:schemeClr>
                </a:solidFill>
                <a:sym typeface="Symbol" pitchFamily="18" charset="2"/>
              </a:rPr>
              <a:t>Conduct true experiments if possible</a:t>
            </a:r>
            <a:endParaRPr lang="en-US" altLang="en-US" sz="2200" dirty="0">
              <a:solidFill>
                <a:schemeClr val="bg1">
                  <a:lumMod val="75000"/>
                </a:schemeClr>
              </a:solidFill>
              <a:sym typeface="Symbol" pitchFamily="18" charset="2"/>
            </a:endParaRP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  <a:sym typeface="Symbol" pitchFamily="18" charset="2"/>
              </a:rPr>
              <a:t>Helps to ensure predictors are uncorrelated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sym typeface="Symbol" pitchFamily="18" charset="2"/>
              </a:rPr>
              <a:t>Collect more data from under represented combinations of predictors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sz="3200" dirty="0">
                <a:solidFill>
                  <a:srgbClr val="E87511"/>
                </a:solidFill>
                <a:sym typeface="Symbol" pitchFamily="18" charset="2"/>
              </a:rPr>
              <a:t>Reduce measurement error among predictors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2000" dirty="0">
                <a:solidFill>
                  <a:srgbClr val="002060"/>
                </a:solidFill>
                <a:sym typeface="Symbol" pitchFamily="18" charset="2"/>
              </a:rPr>
              <a:t>Don’t have just self-reports include observational and behavioral</a:t>
            </a:r>
          </a:p>
          <a:p>
            <a:pPr marL="1885950" lvl="3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1800" dirty="0">
                <a:solidFill>
                  <a:srgbClr val="002060"/>
                </a:solidFill>
                <a:sym typeface="Symbol" pitchFamily="18" charset="2"/>
              </a:rPr>
              <a:t>Number of questions asked by inmates may indicate clarity</a:t>
            </a:r>
          </a:p>
          <a:p>
            <a:pPr marL="1885950" lvl="3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1800" dirty="0">
                <a:solidFill>
                  <a:srgbClr val="002060"/>
                </a:solidFill>
                <a:sym typeface="Symbol" pitchFamily="18" charset="2"/>
              </a:rPr>
              <a:t>Analysis of lesson plans may indicate organization</a:t>
            </a:r>
          </a:p>
          <a:p>
            <a:pPr marL="1885950" lvl="3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1800" dirty="0">
                <a:sym typeface="Symbol" pitchFamily="18" charset="2"/>
              </a:rPr>
              <a:t>Recall test may indicate the instructor knew material</a:t>
            </a:r>
            <a:endParaRPr lang="en-US" altLang="en-US" sz="1800" dirty="0">
              <a:solidFill>
                <a:srgbClr val="002060"/>
              </a:solidFill>
              <a:sym typeface="Symbol" pitchFamily="18" charset="2"/>
            </a:endParaRPr>
          </a:p>
          <a:p>
            <a:pPr lvl="1" algn="ctr">
              <a:defRPr/>
            </a:pPr>
            <a:r>
              <a:rPr lang="en-US" dirty="0">
                <a:solidFill>
                  <a:srgbClr val="FF0000"/>
                </a:solidFill>
                <a:sym typeface="Symbol" pitchFamily="18" charset="2"/>
              </a:rPr>
              <a:t>Remember: Statistical adjustments weaken inference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1310161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Addressing </a:t>
            </a:r>
            <a:r>
              <a:rPr lang="en-US" altLang="en-US" dirty="0" err="1">
                <a:latin typeface="Helvetica" pitchFamily="34" charset="0"/>
                <a:cs typeface="Helvetica" pitchFamily="34" charset="0"/>
              </a:rPr>
              <a:t>Multicollinearity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rgbClr val="113480"/>
                </a:solidFill>
              </a:rPr>
              <a:t>Strategies once data is collected (statistical)</a:t>
            </a:r>
            <a:endParaRPr lang="en-US" sz="2600" dirty="0">
              <a:solidFill>
                <a:schemeClr val="tx1"/>
              </a:solidFill>
            </a:endParaRP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altLang="en-US" sz="3200" dirty="0">
                <a:solidFill>
                  <a:srgbClr val="E87511"/>
                </a:solidFill>
                <a:sym typeface="Symbol" pitchFamily="18" charset="2"/>
              </a:rPr>
              <a:t>Do nothing </a:t>
            </a:r>
            <a:endParaRPr lang="en-US" altLang="en-US" sz="2200" dirty="0">
              <a:solidFill>
                <a:schemeClr val="tx1"/>
              </a:solidFill>
              <a:sym typeface="Symbol" pitchFamily="18" charset="2"/>
            </a:endParaRP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2000" dirty="0">
                <a:solidFill>
                  <a:srgbClr val="002060"/>
                </a:solidFill>
                <a:sym typeface="Symbol" pitchFamily="18" charset="2"/>
              </a:rPr>
              <a:t>Use </a:t>
            </a:r>
            <a:r>
              <a:rPr lang="en-US" altLang="en-US" sz="2000" i="1" dirty="0">
                <a:solidFill>
                  <a:srgbClr val="002060"/>
                </a:solidFill>
                <a:sym typeface="Symbol" pitchFamily="18" charset="2"/>
              </a:rPr>
              <a:t>R</a:t>
            </a:r>
            <a:r>
              <a:rPr lang="en-US" altLang="en-US" sz="2000" i="1" baseline="30000" dirty="0">
                <a:solidFill>
                  <a:srgbClr val="002060"/>
                </a:solidFill>
                <a:sym typeface="Symbol" pitchFamily="18" charset="2"/>
              </a:rPr>
              <a:t>2</a:t>
            </a:r>
            <a:r>
              <a:rPr lang="en-US" altLang="en-US" sz="2000" dirty="0">
                <a:solidFill>
                  <a:srgbClr val="002060"/>
                </a:solidFill>
                <a:sym typeface="Symbol" pitchFamily="18" charset="2"/>
              </a:rPr>
              <a:t> value to determine </a:t>
            </a:r>
            <a:r>
              <a:rPr lang="en-US" altLang="en-US" sz="2000" i="1" dirty="0">
                <a:solidFill>
                  <a:srgbClr val="002060"/>
                </a:solidFill>
                <a:sym typeface="Symbol" pitchFamily="18" charset="2"/>
              </a:rPr>
              <a:t>overall</a:t>
            </a:r>
            <a:r>
              <a:rPr lang="en-US" altLang="en-US" sz="2000" dirty="0">
                <a:solidFill>
                  <a:srgbClr val="002060"/>
                </a:solidFill>
                <a:sym typeface="Symbol" pitchFamily="18" charset="2"/>
              </a:rPr>
              <a:t> practical effect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2000" dirty="0">
                <a:solidFill>
                  <a:srgbClr val="002060"/>
                </a:solidFill>
                <a:sym typeface="Symbol" pitchFamily="18" charset="2"/>
              </a:rPr>
              <a:t>Predictor coefficients should not be interpreted 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2000" dirty="0">
                <a:sym typeface="Symbol" pitchFamily="18" charset="2"/>
              </a:rPr>
              <a:t>Only care about overall effectiveness, not individual IV contribution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endParaRPr lang="en-US" altLang="en-US" sz="2000" dirty="0">
              <a:solidFill>
                <a:srgbClr val="002060"/>
              </a:solidFill>
              <a:sym typeface="Symbol" pitchFamily="18" charset="2"/>
            </a:endParaRP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endParaRPr lang="en-US" altLang="en-US" sz="2000" dirty="0">
              <a:solidFill>
                <a:srgbClr val="002060"/>
              </a:solidFill>
              <a:sym typeface="Symbol" pitchFamily="18" charset="2"/>
            </a:endParaRPr>
          </a:p>
          <a:p>
            <a:pPr lvl="2">
              <a:defRPr/>
            </a:pPr>
            <a:endParaRPr lang="en-US" altLang="en-US" sz="2000" dirty="0">
              <a:solidFill>
                <a:srgbClr val="002060"/>
              </a:solidFill>
              <a:sym typeface="Symbol" pitchFamily="18" charset="2"/>
            </a:endParaRP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endParaRPr lang="en-US" sz="2400" dirty="0">
              <a:solidFill>
                <a:srgbClr val="E87511"/>
              </a:solidFill>
              <a:sym typeface="Symbol" pitchFamily="18" charset="2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1614467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Addressing </a:t>
            </a:r>
            <a:r>
              <a:rPr lang="en-US" altLang="en-US" dirty="0" err="1">
                <a:latin typeface="Helvetica" pitchFamily="34" charset="0"/>
                <a:cs typeface="Helvetica" pitchFamily="34" charset="0"/>
              </a:rPr>
              <a:t>Multicollinearity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rgbClr val="113480"/>
                </a:solidFill>
              </a:rPr>
              <a:t>Strategies once data is collected (statistical)</a:t>
            </a:r>
            <a:endParaRPr lang="en-US" sz="2600" dirty="0">
              <a:solidFill>
                <a:schemeClr val="tx1"/>
              </a:solidFill>
            </a:endParaRPr>
          </a:p>
          <a:p>
            <a:pPr marL="971550" lvl="1" indent="-514350">
              <a:buFont typeface="+mj-lt"/>
              <a:buAutoNum type="arabicPeriod" startAt="2"/>
              <a:defRPr/>
            </a:pPr>
            <a:r>
              <a:rPr lang="en-US" altLang="en-US" sz="3200" dirty="0">
                <a:solidFill>
                  <a:srgbClr val="E87511"/>
                </a:solidFill>
                <a:sym typeface="Symbol" pitchFamily="18" charset="2"/>
              </a:rPr>
              <a:t>Check for influential data points</a:t>
            </a:r>
            <a:endParaRPr lang="en-US" altLang="en-US" sz="2200" dirty="0">
              <a:solidFill>
                <a:schemeClr val="tx1"/>
              </a:solidFill>
              <a:sym typeface="Symbol" pitchFamily="18" charset="2"/>
            </a:endParaRP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2000" dirty="0">
                <a:solidFill>
                  <a:srgbClr val="002060"/>
                </a:solidFill>
                <a:sym typeface="Symbol" pitchFamily="18" charset="2"/>
              </a:rPr>
              <a:t>Few, large influential data points may lead to </a:t>
            </a:r>
            <a:r>
              <a:rPr lang="en-US" altLang="en-US" sz="2000" dirty="0" err="1">
                <a:solidFill>
                  <a:srgbClr val="002060"/>
                </a:solidFill>
                <a:sym typeface="Symbol" pitchFamily="18" charset="2"/>
              </a:rPr>
              <a:t>multicollinearity</a:t>
            </a:r>
            <a:endParaRPr lang="en-US" altLang="en-US" sz="2000" dirty="0">
              <a:solidFill>
                <a:srgbClr val="002060"/>
              </a:solidFill>
              <a:sym typeface="Symbol" pitchFamily="18" charset="2"/>
            </a:endParaRP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2000" dirty="0">
                <a:solidFill>
                  <a:srgbClr val="002060"/>
                </a:solidFill>
                <a:sym typeface="Symbol" pitchFamily="18" charset="2"/>
              </a:rPr>
              <a:t>Perform a sensitivity analysis</a:t>
            </a:r>
            <a:endParaRPr lang="en-US" altLang="en-US" sz="2000" dirty="0">
              <a:sym typeface="Symbol" pitchFamily="18" charset="2"/>
            </a:endParaRP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2000" dirty="0">
                <a:solidFill>
                  <a:srgbClr val="002060"/>
                </a:solidFill>
                <a:sym typeface="Symbol" pitchFamily="18" charset="2"/>
              </a:rPr>
              <a:t>Remove if due to error (data entry, outside range, etc.)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2000" dirty="0">
                <a:solidFill>
                  <a:srgbClr val="002060"/>
                </a:solidFill>
                <a:sym typeface="Symbol" pitchFamily="18" charset="2"/>
              </a:rPr>
              <a:t>Consider a statistical adjustment (transform) if not error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endParaRPr lang="en-US" altLang="en-US" sz="2000" dirty="0">
              <a:solidFill>
                <a:srgbClr val="002060"/>
              </a:solidFill>
              <a:sym typeface="Symbol" pitchFamily="18" charset="2"/>
            </a:endParaRP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endParaRPr lang="en-US" altLang="en-US" sz="2000" dirty="0">
              <a:solidFill>
                <a:srgbClr val="002060"/>
              </a:solidFill>
              <a:sym typeface="Symbol" pitchFamily="18" charset="2"/>
            </a:endParaRPr>
          </a:p>
          <a:p>
            <a:pPr lvl="2">
              <a:defRPr/>
            </a:pPr>
            <a:endParaRPr lang="en-US" altLang="en-US" sz="2000" dirty="0">
              <a:solidFill>
                <a:srgbClr val="002060"/>
              </a:solidFill>
              <a:sym typeface="Symbol" pitchFamily="18" charset="2"/>
            </a:endParaRP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endParaRPr lang="en-US" sz="2400" dirty="0">
              <a:solidFill>
                <a:srgbClr val="E87511"/>
              </a:solidFill>
              <a:sym typeface="Symbol" pitchFamily="18" charset="2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3634747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 err="1">
                <a:latin typeface="Helvetica" pitchFamily="34" charset="0"/>
                <a:cs typeface="Helvetica" pitchFamily="34" charset="0"/>
              </a:rPr>
              <a:t>Multicollinearity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050" dirty="0" err="1">
                <a:solidFill>
                  <a:srgbClr val="113480"/>
                </a:solidFill>
              </a:rPr>
              <a:t>Multicollinearity</a:t>
            </a:r>
            <a:r>
              <a:rPr lang="en-US" sz="3050" dirty="0">
                <a:solidFill>
                  <a:srgbClr val="113480"/>
                </a:solidFill>
              </a:rPr>
              <a:t> can affect regression coefficients</a:t>
            </a:r>
            <a:endParaRPr lang="en-US" sz="3050" dirty="0">
              <a:solidFill>
                <a:schemeClr val="tx1"/>
              </a:solidFill>
            </a:endParaRP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3200" dirty="0">
                <a:solidFill>
                  <a:srgbClr val="E87511"/>
                </a:solidFill>
                <a:sym typeface="Symbol" pitchFamily="18" charset="2"/>
              </a:rPr>
              <a:t>Predictor variables share variability</a:t>
            </a:r>
            <a:endParaRPr lang="en-US" altLang="en-US" sz="3200" i="1" baseline="30000" dirty="0">
              <a:solidFill>
                <a:srgbClr val="E87511"/>
              </a:solidFill>
              <a:sym typeface="Symbol" pitchFamily="18" charset="2"/>
            </a:endParaRP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3200" dirty="0">
                <a:solidFill>
                  <a:srgbClr val="E87511"/>
                </a:solidFill>
                <a:sym typeface="Symbol" pitchFamily="18" charset="2"/>
              </a:rPr>
              <a:t>Weakens inference back to populations</a:t>
            </a:r>
            <a:endParaRPr lang="en-US" altLang="en-US" sz="3200" i="1" baseline="30000" dirty="0">
              <a:solidFill>
                <a:srgbClr val="E87511"/>
              </a:solidFill>
              <a:sym typeface="Symbol" pitchFamily="18" charset="2"/>
            </a:endParaRP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ym typeface="Symbol" pitchFamily="18" charset="2"/>
              </a:rPr>
              <a:t>Results in larger standard errors for the coefficients </a:t>
            </a:r>
            <a:r>
              <a:rPr lang="en-US" altLang="en-US" sz="2000" dirty="0">
                <a:sym typeface="Symbol" pitchFamily="18" charset="2"/>
              </a:rPr>
              <a:t>(increase Type II errors for individual parameters)</a:t>
            </a:r>
            <a:endParaRPr lang="en-US" altLang="en-US" sz="2000" i="1" baseline="30000" dirty="0">
              <a:sym typeface="Symbol" pitchFamily="18" charset="2"/>
            </a:endParaRP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3200" dirty="0" err="1">
                <a:solidFill>
                  <a:srgbClr val="E87511"/>
                </a:solidFill>
                <a:sym typeface="Symbol" pitchFamily="18" charset="2"/>
              </a:rPr>
              <a:t>Multicollinearity</a:t>
            </a:r>
            <a:r>
              <a:rPr lang="en-US" altLang="en-US" sz="3200" dirty="0">
                <a:solidFill>
                  <a:srgbClr val="E87511"/>
                </a:solidFill>
                <a:sym typeface="Symbol" pitchFamily="18" charset="2"/>
              </a:rPr>
              <a:t> is not a problem if goal is to predict rather than explain</a:t>
            </a:r>
            <a:endParaRPr lang="en-US" altLang="en-US" sz="3200" i="1" baseline="30000" dirty="0">
              <a:solidFill>
                <a:srgbClr val="E87511"/>
              </a:solidFill>
              <a:sym typeface="Symbol" pitchFamily="18" charset="2"/>
            </a:endParaRP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endParaRPr lang="en-US" altLang="en-US" sz="3200" dirty="0">
              <a:solidFill>
                <a:srgbClr val="E87511"/>
              </a:solidFill>
              <a:sym typeface="Symbol" pitchFamily="18" charset="2"/>
            </a:endParaRPr>
          </a:p>
          <a:p>
            <a:pPr>
              <a:defRPr/>
            </a:pPr>
            <a:endParaRPr lang="en-US" sz="3100" dirty="0">
              <a:solidFill>
                <a:srgbClr val="113480"/>
              </a:solidFill>
            </a:endParaRPr>
          </a:p>
          <a:p>
            <a:pPr>
              <a:defRPr/>
            </a:pP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3717695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Addressing </a:t>
            </a:r>
            <a:r>
              <a:rPr lang="en-US" altLang="en-US" dirty="0" err="1">
                <a:latin typeface="Helvetica" pitchFamily="34" charset="0"/>
                <a:cs typeface="Helvetica" pitchFamily="34" charset="0"/>
              </a:rPr>
              <a:t>Multicollinearity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rgbClr val="113480"/>
                </a:solidFill>
              </a:rPr>
              <a:t>Strategies once data is collected (statistical)</a:t>
            </a:r>
            <a:endParaRPr lang="en-US" sz="2600" dirty="0">
              <a:solidFill>
                <a:schemeClr val="tx1"/>
              </a:solidFill>
            </a:endParaRPr>
          </a:p>
          <a:p>
            <a:pPr marL="971550" lvl="1" indent="-514350">
              <a:buFont typeface="+mj-lt"/>
              <a:buAutoNum type="arabicPeriod" startAt="3"/>
              <a:defRPr/>
            </a:pPr>
            <a:r>
              <a:rPr lang="en-US" altLang="en-US" sz="3200" dirty="0">
                <a:solidFill>
                  <a:srgbClr val="E87511"/>
                </a:solidFill>
                <a:sym typeface="Symbol" pitchFamily="18" charset="2"/>
              </a:rPr>
              <a:t>Remove redundant variables</a:t>
            </a:r>
            <a:endParaRPr lang="en-US" altLang="en-US" sz="2200" dirty="0">
              <a:solidFill>
                <a:schemeClr val="tx1"/>
              </a:solidFill>
              <a:sym typeface="Symbol" pitchFamily="18" charset="2"/>
            </a:endParaRP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2000" dirty="0">
                <a:solidFill>
                  <a:srgbClr val="002060"/>
                </a:solidFill>
                <a:sym typeface="Symbol" pitchFamily="18" charset="2"/>
              </a:rPr>
              <a:t>Enter one at a time, in different orders, to determine most important</a:t>
            </a:r>
          </a:p>
          <a:p>
            <a:pPr marL="1885950" lvl="3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1800" dirty="0">
                <a:solidFill>
                  <a:schemeClr val="tx1"/>
                </a:solidFill>
                <a:sym typeface="Symbol" pitchFamily="18" charset="2"/>
              </a:rPr>
              <a:t>Time consuming (62 possible reduction models with 6 predictors)</a:t>
            </a:r>
          </a:p>
          <a:p>
            <a:pPr marL="1885950" lvl="3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1800" dirty="0">
                <a:solidFill>
                  <a:schemeClr val="tx1"/>
                </a:solidFill>
                <a:sym typeface="Symbol" pitchFamily="18" charset="2"/>
              </a:rPr>
              <a:t>Reduces </a:t>
            </a:r>
            <a:r>
              <a:rPr lang="en-US" altLang="en-US" sz="1800" i="1" dirty="0">
                <a:solidFill>
                  <a:schemeClr val="tx1"/>
                </a:solidFill>
                <a:sym typeface="Symbol" pitchFamily="18" charset="2"/>
              </a:rPr>
              <a:t>R</a:t>
            </a:r>
            <a:r>
              <a:rPr lang="en-US" altLang="en-US" sz="1800" i="1" baseline="30000" dirty="0">
                <a:solidFill>
                  <a:schemeClr val="tx1"/>
                </a:solidFill>
                <a:sym typeface="Symbol" pitchFamily="18" charset="2"/>
              </a:rPr>
              <a:t>2</a:t>
            </a:r>
            <a:r>
              <a:rPr lang="en-US" altLang="en-US" sz="1800" dirty="0">
                <a:solidFill>
                  <a:schemeClr val="tx1"/>
                </a:solidFill>
                <a:sym typeface="Symbol" pitchFamily="18" charset="2"/>
              </a:rPr>
              <a:t> by removing predictive information</a:t>
            </a:r>
          </a:p>
          <a:p>
            <a:pPr marL="1885950" lvl="3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1800" dirty="0">
                <a:solidFill>
                  <a:schemeClr val="tx1"/>
                </a:solidFill>
                <a:sym typeface="Symbol" pitchFamily="18" charset="2"/>
              </a:rPr>
              <a:t>However, capitalizes on random sampling error</a:t>
            </a:r>
            <a:endParaRPr lang="en-US" altLang="en-US" sz="1800" i="1" baseline="30000" dirty="0">
              <a:solidFill>
                <a:schemeClr val="tx1"/>
              </a:solidFill>
              <a:sym typeface="Symbol" pitchFamily="18" charset="2"/>
            </a:endParaRP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2000" dirty="0">
                <a:solidFill>
                  <a:srgbClr val="002060"/>
                </a:solidFill>
                <a:sym typeface="Symbol" pitchFamily="18" charset="2"/>
              </a:rPr>
              <a:t>Predictor coefficients should not be interpreted if collinear</a:t>
            </a:r>
          </a:p>
          <a:p>
            <a:pPr marL="1885950" lvl="3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1800" dirty="0">
                <a:solidFill>
                  <a:schemeClr val="tx1"/>
                </a:solidFill>
                <a:sym typeface="Symbol" pitchFamily="18" charset="2"/>
              </a:rPr>
              <a:t>Not stable</a:t>
            </a:r>
            <a:endParaRPr lang="en-US" altLang="en-US" sz="2000" dirty="0">
              <a:solidFill>
                <a:srgbClr val="002060"/>
              </a:solidFill>
              <a:sym typeface="Symbol" pitchFamily="18" charset="2"/>
            </a:endParaRP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endParaRPr lang="en-US" altLang="en-US" sz="2000" dirty="0">
              <a:solidFill>
                <a:srgbClr val="002060"/>
              </a:solidFill>
              <a:sym typeface="Symbol" pitchFamily="18" charset="2"/>
            </a:endParaRPr>
          </a:p>
          <a:p>
            <a:pPr lvl="2">
              <a:defRPr/>
            </a:pPr>
            <a:endParaRPr lang="en-US" altLang="en-US" sz="2000" dirty="0">
              <a:solidFill>
                <a:srgbClr val="002060"/>
              </a:solidFill>
              <a:sym typeface="Symbol" pitchFamily="18" charset="2"/>
            </a:endParaRP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endParaRPr lang="en-US" sz="2400" dirty="0">
              <a:solidFill>
                <a:srgbClr val="E87511"/>
              </a:solidFill>
              <a:sym typeface="Symbol" pitchFamily="18" charset="2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249923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Addressing </a:t>
            </a:r>
            <a:r>
              <a:rPr lang="en-US" altLang="en-US" dirty="0" err="1">
                <a:latin typeface="Helvetica" pitchFamily="34" charset="0"/>
                <a:cs typeface="Helvetica" pitchFamily="34" charset="0"/>
              </a:rPr>
              <a:t>Multicollinearity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rgbClr val="113480"/>
                </a:solidFill>
              </a:rPr>
              <a:t>Strategies once data is collected (statistical)</a:t>
            </a:r>
            <a:endParaRPr lang="en-US" sz="2600" dirty="0">
              <a:solidFill>
                <a:schemeClr val="tx1"/>
              </a:solidFill>
            </a:endParaRPr>
          </a:p>
          <a:p>
            <a:pPr lvl="1">
              <a:defRPr/>
            </a:pPr>
            <a:r>
              <a:rPr lang="en-US" altLang="en-US" sz="3200" dirty="0">
                <a:solidFill>
                  <a:srgbClr val="E87511"/>
                </a:solidFill>
                <a:sym typeface="Symbol" pitchFamily="18" charset="2"/>
              </a:rPr>
              <a:t>4. Combine predictors</a:t>
            </a:r>
            <a:endParaRPr lang="en-US" altLang="en-US" sz="2200" dirty="0">
              <a:solidFill>
                <a:schemeClr val="tx1"/>
              </a:solidFill>
              <a:sym typeface="Symbol" pitchFamily="18" charset="2"/>
            </a:endParaRP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2000" dirty="0">
                <a:solidFill>
                  <a:srgbClr val="002060"/>
                </a:solidFill>
                <a:sym typeface="Symbol" pitchFamily="18" charset="2"/>
              </a:rPr>
              <a:t>Most common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2000" dirty="0">
                <a:solidFill>
                  <a:srgbClr val="002060"/>
                </a:solidFill>
                <a:sym typeface="Symbol" pitchFamily="18" charset="2"/>
              </a:rPr>
              <a:t>Create a composite score by summing or averaging across predictors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2000" dirty="0">
                <a:solidFill>
                  <a:srgbClr val="002060"/>
                </a:solidFill>
                <a:sym typeface="Symbol" pitchFamily="18" charset="2"/>
              </a:rPr>
              <a:t>Better than dropping predictors (don’t lose information)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2000" dirty="0">
                <a:solidFill>
                  <a:srgbClr val="002060"/>
                </a:solidFill>
                <a:sym typeface="Symbol" pitchFamily="18" charset="2"/>
              </a:rPr>
              <a:t>Random errors will average out, but not systematic variance </a:t>
            </a:r>
          </a:p>
          <a:p>
            <a:pPr marL="1885950" lvl="3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1800" dirty="0">
                <a:solidFill>
                  <a:schemeClr val="tx1"/>
                </a:solidFill>
                <a:sym typeface="Symbol" pitchFamily="18" charset="2"/>
              </a:rPr>
              <a:t>leniency bias remain correlated among predictors </a:t>
            </a:r>
          </a:p>
          <a:p>
            <a:pPr marL="1885950" lvl="3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1800" dirty="0">
                <a:solidFill>
                  <a:schemeClr val="tx1"/>
                </a:solidFill>
                <a:sym typeface="Symbol" pitchFamily="18" charset="2"/>
              </a:rPr>
              <a:t>Can affect </a:t>
            </a:r>
            <a:r>
              <a:rPr lang="en-US" altLang="en-US" sz="1800" i="1" dirty="0">
                <a:solidFill>
                  <a:schemeClr val="tx1"/>
                </a:solidFill>
                <a:sym typeface="Symbol" pitchFamily="18" charset="2"/>
              </a:rPr>
              <a:t>R</a:t>
            </a:r>
            <a:r>
              <a:rPr lang="en-US" altLang="en-US" sz="1800" i="1" baseline="30000" dirty="0">
                <a:solidFill>
                  <a:schemeClr val="tx1"/>
                </a:solidFill>
                <a:sym typeface="Symbol" pitchFamily="18" charset="2"/>
              </a:rPr>
              <a:t>2</a:t>
            </a:r>
            <a:r>
              <a:rPr lang="en-US" altLang="en-US" sz="1800" dirty="0">
                <a:solidFill>
                  <a:schemeClr val="tx1"/>
                </a:solidFill>
                <a:sym typeface="Symbol" pitchFamily="18" charset="2"/>
              </a:rPr>
              <a:t> 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2000" dirty="0">
                <a:solidFill>
                  <a:srgbClr val="002060"/>
                </a:solidFill>
                <a:sym typeface="Symbol" pitchFamily="18" charset="2"/>
              </a:rPr>
              <a:t>Finally, can interpret predictor coefficients</a:t>
            </a:r>
          </a:p>
          <a:p>
            <a:pPr marL="1885950" lvl="3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1800" dirty="0">
                <a:solidFill>
                  <a:schemeClr val="tx1"/>
                </a:solidFill>
                <a:sym typeface="Symbol" pitchFamily="18" charset="2"/>
              </a:rPr>
              <a:t>Stable as a composite score</a:t>
            </a:r>
            <a:endParaRPr lang="en-US" altLang="en-US" sz="2000" dirty="0">
              <a:solidFill>
                <a:srgbClr val="002060"/>
              </a:solidFill>
              <a:sym typeface="Symbol" pitchFamily="18" charset="2"/>
            </a:endParaRPr>
          </a:p>
          <a:p>
            <a:pPr lvl="2">
              <a:defRPr/>
            </a:pPr>
            <a:endParaRPr lang="en-US" altLang="en-US" sz="2000" dirty="0">
              <a:solidFill>
                <a:srgbClr val="002060"/>
              </a:solidFill>
              <a:sym typeface="Symbol" pitchFamily="18" charset="2"/>
            </a:endParaRP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endParaRPr lang="en-US" sz="2400" dirty="0">
              <a:solidFill>
                <a:srgbClr val="E87511"/>
              </a:solidFill>
              <a:sym typeface="Symbol" pitchFamily="18" charset="2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73434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Addressing </a:t>
            </a:r>
            <a:r>
              <a:rPr lang="en-US" altLang="en-US" dirty="0" err="1">
                <a:latin typeface="Helvetica" pitchFamily="34" charset="0"/>
                <a:cs typeface="Helvetica" pitchFamily="34" charset="0"/>
              </a:rPr>
              <a:t>Multicollinearity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rgbClr val="113480"/>
                </a:solidFill>
              </a:rPr>
              <a:t>Strategies once data is collected (statistical)</a:t>
            </a:r>
            <a:endParaRPr lang="en-US" sz="2600" dirty="0">
              <a:solidFill>
                <a:schemeClr val="tx1"/>
              </a:solidFill>
            </a:endParaRPr>
          </a:p>
          <a:p>
            <a:pPr lvl="1">
              <a:defRPr/>
            </a:pPr>
            <a:r>
              <a:rPr lang="en-US" altLang="en-US" sz="3200" dirty="0">
                <a:solidFill>
                  <a:srgbClr val="E87511"/>
                </a:solidFill>
                <a:sym typeface="Symbol" pitchFamily="18" charset="2"/>
              </a:rPr>
              <a:t>5. Use principal component scores</a:t>
            </a:r>
            <a:endParaRPr lang="en-US" altLang="en-US" sz="2200" dirty="0">
              <a:solidFill>
                <a:schemeClr val="tx1"/>
              </a:solidFill>
              <a:sym typeface="Symbol" pitchFamily="18" charset="2"/>
            </a:endParaRP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2000" dirty="0">
                <a:solidFill>
                  <a:srgbClr val="002060"/>
                </a:solidFill>
                <a:sym typeface="Symbol" pitchFamily="18" charset="2"/>
              </a:rPr>
              <a:t>Raw scores can be transformed using PCA to a matrix of:</a:t>
            </a:r>
          </a:p>
          <a:p>
            <a:pPr marL="1885950" lvl="3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1800" dirty="0">
                <a:solidFill>
                  <a:schemeClr val="tx1"/>
                </a:solidFill>
                <a:sym typeface="Symbol" pitchFamily="18" charset="2"/>
              </a:rPr>
              <a:t>Unique scores (component scores)</a:t>
            </a:r>
          </a:p>
          <a:p>
            <a:pPr marL="1885950" lvl="3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1800" dirty="0">
                <a:solidFill>
                  <a:schemeClr val="tx1"/>
                </a:solidFill>
                <a:sym typeface="Symbol" pitchFamily="18" charset="2"/>
              </a:rPr>
              <a:t>Shared variance between components and predictors (loadings)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2000" dirty="0">
                <a:solidFill>
                  <a:srgbClr val="002060"/>
                </a:solidFill>
                <a:sym typeface="Symbol" pitchFamily="18" charset="2"/>
              </a:rPr>
              <a:t>Force predictors to be orthogonal by separating the shared variability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2000" dirty="0">
                <a:solidFill>
                  <a:srgbClr val="002060"/>
                </a:solidFill>
                <a:sym typeface="Symbol" pitchFamily="18" charset="2"/>
              </a:rPr>
              <a:t>Allows for interpretation of predictor coefficients</a:t>
            </a:r>
          </a:p>
          <a:p>
            <a:pPr marL="1885950" lvl="3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1800" dirty="0">
                <a:solidFill>
                  <a:schemeClr val="tx1"/>
                </a:solidFill>
                <a:sym typeface="Symbol" pitchFamily="18" charset="2"/>
              </a:rPr>
              <a:t>Stable as a component score</a:t>
            </a:r>
          </a:p>
          <a:p>
            <a:pPr marL="1885950" lvl="3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1800" dirty="0">
                <a:solidFill>
                  <a:schemeClr val="tx1"/>
                </a:solidFill>
                <a:sym typeface="Symbol" pitchFamily="18" charset="2"/>
              </a:rPr>
              <a:t>Although difficult to interpret (coefficients represent a linear combination of all predictors, not individual predictors)</a:t>
            </a:r>
            <a:endParaRPr lang="en-US" altLang="en-US" sz="2000" dirty="0">
              <a:solidFill>
                <a:srgbClr val="002060"/>
              </a:solidFill>
              <a:sym typeface="Symbol" pitchFamily="18" charset="2"/>
            </a:endParaRPr>
          </a:p>
          <a:p>
            <a:pPr lvl="2">
              <a:defRPr/>
            </a:pPr>
            <a:endParaRPr lang="en-US" altLang="en-US" sz="2000" dirty="0">
              <a:solidFill>
                <a:srgbClr val="002060"/>
              </a:solidFill>
              <a:sym typeface="Symbol" pitchFamily="18" charset="2"/>
            </a:endParaRP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endParaRPr lang="en-US" sz="2400" dirty="0">
              <a:solidFill>
                <a:srgbClr val="E87511"/>
              </a:solidFill>
              <a:sym typeface="Symbol" pitchFamily="18" charset="2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300743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Addressing </a:t>
            </a:r>
            <a:r>
              <a:rPr lang="en-US" altLang="en-US" dirty="0" err="1">
                <a:latin typeface="Helvetica" pitchFamily="34" charset="0"/>
                <a:cs typeface="Helvetica" pitchFamily="34" charset="0"/>
              </a:rPr>
              <a:t>Multicollinearity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rgbClr val="113480"/>
                </a:solidFill>
              </a:rPr>
              <a:t>In summary,</a:t>
            </a:r>
            <a:endParaRPr lang="en-US" sz="2600" dirty="0">
              <a:solidFill>
                <a:schemeClr val="tx1"/>
              </a:solidFill>
            </a:endParaRPr>
          </a:p>
          <a:p>
            <a:pPr marL="971550" lvl="1" indent="-514350">
              <a:buFont typeface="Arial" panose="020B0604020202020204" pitchFamily="34" charset="0"/>
              <a:buChar char="•"/>
              <a:defRPr/>
            </a:pPr>
            <a:r>
              <a:rPr lang="en-US" altLang="en-US" sz="3200" dirty="0">
                <a:solidFill>
                  <a:srgbClr val="E87511"/>
                </a:solidFill>
                <a:sym typeface="Symbol" pitchFamily="18" charset="2"/>
              </a:rPr>
              <a:t>Addressing is a multi-step process</a:t>
            </a:r>
          </a:p>
          <a:p>
            <a:pPr marL="971550" lvl="1" indent="-514350">
              <a:buFont typeface="Arial" panose="020B0604020202020204" pitchFamily="34" charset="0"/>
              <a:buChar char="•"/>
              <a:defRPr/>
            </a:pPr>
            <a:r>
              <a:rPr lang="en-US" altLang="en-US" sz="3200" dirty="0">
                <a:solidFill>
                  <a:srgbClr val="E87511"/>
                </a:solidFill>
                <a:sym typeface="Symbol" pitchFamily="18" charset="2"/>
              </a:rPr>
              <a:t>Best addressed in research design</a:t>
            </a:r>
          </a:p>
          <a:p>
            <a:pPr marL="971550" lvl="1" indent="-514350">
              <a:buFont typeface="Arial" panose="020B0604020202020204" pitchFamily="34" charset="0"/>
              <a:buChar char="•"/>
              <a:defRPr/>
            </a:pPr>
            <a:r>
              <a:rPr lang="en-US" altLang="en-US" sz="3200" dirty="0">
                <a:solidFill>
                  <a:srgbClr val="E87511"/>
                </a:solidFill>
                <a:sym typeface="Symbol" pitchFamily="18" charset="2"/>
              </a:rPr>
              <a:t>What constitutes </a:t>
            </a:r>
            <a:r>
              <a:rPr lang="en-US" altLang="en-US" sz="3200" dirty="0" err="1">
                <a:solidFill>
                  <a:srgbClr val="E87511"/>
                </a:solidFill>
                <a:sym typeface="Symbol" pitchFamily="18" charset="2"/>
              </a:rPr>
              <a:t>multicollinearity</a:t>
            </a:r>
            <a:r>
              <a:rPr lang="en-US" altLang="en-US" sz="3200" dirty="0">
                <a:solidFill>
                  <a:srgbClr val="E87511"/>
                </a:solidFill>
                <a:sym typeface="Symbol" pitchFamily="18" charset="2"/>
              </a:rPr>
              <a:t> varies</a:t>
            </a:r>
            <a:endParaRPr lang="en-US" altLang="en-US" sz="2200" dirty="0">
              <a:solidFill>
                <a:schemeClr val="tx1"/>
              </a:solidFill>
              <a:sym typeface="Symbol" pitchFamily="18" charset="2"/>
            </a:endParaRP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2000" dirty="0">
                <a:solidFill>
                  <a:srgbClr val="002060"/>
                </a:solidFill>
                <a:sym typeface="Symbol" pitchFamily="18" charset="2"/>
              </a:rPr>
              <a:t>Several indices, but not uniformly agreed upon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2000" dirty="0">
                <a:solidFill>
                  <a:srgbClr val="002060"/>
                </a:solidFill>
                <a:sym typeface="Symbol" pitchFamily="18" charset="2"/>
              </a:rPr>
              <a:t>Must weigh evidences and how they affect stability </a:t>
            </a:r>
            <a:endParaRPr lang="en-US" altLang="en-US" sz="3200" dirty="0">
              <a:solidFill>
                <a:srgbClr val="E87511"/>
              </a:solidFill>
              <a:sym typeface="Symbol" pitchFamily="18" charset="2"/>
            </a:endParaRPr>
          </a:p>
          <a:p>
            <a:pPr marL="971550" lvl="1" indent="-514350">
              <a:buFont typeface="Arial" panose="020B0604020202020204" pitchFamily="34" charset="0"/>
              <a:buChar char="•"/>
              <a:defRPr/>
            </a:pPr>
            <a:r>
              <a:rPr lang="en-US" altLang="en-US" sz="3200" dirty="0">
                <a:solidFill>
                  <a:srgbClr val="E87511"/>
                </a:solidFill>
                <a:sym typeface="Symbol" pitchFamily="18" charset="2"/>
              </a:rPr>
              <a:t>Statistical strategies vary as well</a:t>
            </a:r>
            <a:endParaRPr lang="en-US" altLang="en-US" sz="2200" dirty="0">
              <a:solidFill>
                <a:schemeClr val="tx1"/>
              </a:solidFill>
              <a:sym typeface="Symbol" pitchFamily="18" charset="2"/>
            </a:endParaRP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2000" dirty="0">
                <a:solidFill>
                  <a:srgbClr val="002060"/>
                </a:solidFill>
                <a:sym typeface="Symbol" pitchFamily="18" charset="2"/>
              </a:rPr>
              <a:t>Is goal explanatory or predictive (practical)?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2000" dirty="0">
                <a:solidFill>
                  <a:srgbClr val="002060"/>
                </a:solidFill>
                <a:sym typeface="Symbol" pitchFamily="18" charset="2"/>
              </a:rPr>
              <a:t>If explanatory, then reducing or removing </a:t>
            </a:r>
            <a:r>
              <a:rPr lang="en-US" altLang="en-US" sz="2000" dirty="0" err="1">
                <a:solidFill>
                  <a:srgbClr val="002060"/>
                </a:solidFill>
                <a:sym typeface="Symbol" pitchFamily="18" charset="2"/>
              </a:rPr>
              <a:t>multicollinearity</a:t>
            </a:r>
            <a:r>
              <a:rPr lang="en-US" altLang="en-US" sz="2000" dirty="0">
                <a:solidFill>
                  <a:srgbClr val="002060"/>
                </a:solidFill>
                <a:sym typeface="Symbol" pitchFamily="18" charset="2"/>
              </a:rPr>
              <a:t> is crucial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endParaRPr lang="en-US" sz="2400" dirty="0">
              <a:solidFill>
                <a:srgbClr val="E87511"/>
              </a:solidFill>
              <a:sym typeface="Symbol" pitchFamily="18" charset="2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2062684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Example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800" dirty="0">
                <a:solidFill>
                  <a:schemeClr val="tx2"/>
                </a:solidFill>
              </a:rPr>
              <a:t>APAEP dataset:</a:t>
            </a:r>
          </a:p>
          <a:p>
            <a:pPr>
              <a:defRPr/>
            </a:pPr>
            <a:r>
              <a:rPr lang="en-US" sz="2800" dirty="0">
                <a:solidFill>
                  <a:schemeClr val="tx1"/>
                </a:solidFill>
              </a:rPr>
              <a:t>RQ: Are changes in flexible thinking skills in inmates predicted by the effectiveness of APAEP teachers?</a:t>
            </a:r>
          </a:p>
          <a:p>
            <a:pPr lvl="1">
              <a:defRPr/>
            </a:pPr>
            <a:r>
              <a:rPr lang="en-US" altLang="en-US" dirty="0">
                <a:solidFill>
                  <a:srgbClr val="E87511"/>
                </a:solidFill>
                <a:sym typeface="Symbol" pitchFamily="18" charset="2"/>
              </a:rPr>
              <a:t>Flexible Thinking Skills (FTS) is the ability to reflect and think differently than previously learned</a:t>
            </a:r>
            <a:r>
              <a:rPr lang="en-US" altLang="en-US" sz="2000" dirty="0">
                <a:solidFill>
                  <a:schemeClr val="tx1"/>
                </a:solidFill>
                <a:sym typeface="Symbol" pitchFamily="18" charset="2"/>
              </a:rPr>
              <a:t>(outcome)</a:t>
            </a:r>
          </a:p>
          <a:p>
            <a:pPr lvl="1">
              <a:defRPr/>
            </a:pPr>
            <a:r>
              <a:rPr lang="en-US" altLang="en-US" dirty="0">
                <a:solidFill>
                  <a:srgbClr val="E87511"/>
                </a:solidFill>
                <a:sym typeface="Symbol" pitchFamily="18" charset="2"/>
              </a:rPr>
              <a:t>6 items that measure instructors’ clarity, organization, interest, teaching, effectiveness, and knowledge on a 5 point agreement scale </a:t>
            </a:r>
            <a:r>
              <a:rPr lang="en-US" altLang="en-US" sz="2000" dirty="0">
                <a:solidFill>
                  <a:schemeClr val="tx1"/>
                </a:solidFill>
                <a:sym typeface="Symbol" pitchFamily="18" charset="2"/>
              </a:rPr>
              <a:t>(predictors)</a:t>
            </a:r>
          </a:p>
          <a:p>
            <a:pPr lvl="1">
              <a:defRPr/>
            </a:pPr>
            <a:endParaRPr lang="en-US" altLang="en-US" sz="800" dirty="0">
              <a:solidFill>
                <a:srgbClr val="E87511"/>
              </a:solidFill>
              <a:sym typeface="Symbol" pitchFamily="18" charset="2"/>
            </a:endParaRPr>
          </a:p>
          <a:p>
            <a:pPr marL="914400" lvl="1" indent="-457200">
              <a:buFontTx/>
              <a:buChar char="-"/>
              <a:defRPr/>
            </a:pPr>
            <a:r>
              <a:rPr lang="en-US" altLang="en-US" sz="2600" dirty="0">
                <a:solidFill>
                  <a:srgbClr val="002060"/>
                </a:solidFill>
                <a:sym typeface="Symbol" pitchFamily="18" charset="2"/>
              </a:rPr>
              <a:t>For this analysis, we will use:</a:t>
            </a:r>
          </a:p>
          <a:p>
            <a:pPr marL="1371600" lvl="2" indent="-457200">
              <a:buFontTx/>
              <a:buChar char="-"/>
              <a:defRPr/>
            </a:pPr>
            <a:r>
              <a:rPr lang="en-US" altLang="en-US" dirty="0">
                <a:sym typeface="Symbol" pitchFamily="18" charset="2"/>
              </a:rPr>
              <a:t>The composite score for the FTS as the outcome</a:t>
            </a:r>
          </a:p>
          <a:p>
            <a:pPr marL="1371600" lvl="2" indent="-457200">
              <a:buFontTx/>
              <a:buChar char="-"/>
              <a:defRPr/>
            </a:pPr>
            <a:r>
              <a:rPr lang="en-US" altLang="en-US" sz="2400" dirty="0">
                <a:sym typeface="Symbol" pitchFamily="18" charset="2"/>
              </a:rPr>
              <a:t>6 items as predictors</a:t>
            </a:r>
          </a:p>
          <a:p>
            <a:pPr lvl="1">
              <a:defRPr/>
            </a:pPr>
            <a:endParaRPr lang="en-US" sz="2000" dirty="0">
              <a:solidFill>
                <a:srgbClr val="E87511"/>
              </a:solidFill>
              <a:sym typeface="Symbol" pitchFamily="18" charset="2"/>
            </a:endParaRPr>
          </a:p>
          <a:p>
            <a:pPr lvl="1">
              <a:defRPr/>
            </a:pPr>
            <a:endParaRPr lang="en-US" sz="3200" dirty="0">
              <a:solidFill>
                <a:srgbClr val="E87511"/>
              </a:solidFill>
              <a:sym typeface="Symbol" pitchFamily="18" charset="2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4142502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 err="1">
                <a:latin typeface="Helvetica" pitchFamily="34" charset="0"/>
                <a:cs typeface="Helvetica" pitchFamily="34" charset="0"/>
              </a:rPr>
              <a:t>Multicollinearity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800" dirty="0">
                <a:solidFill>
                  <a:schemeClr val="tx2"/>
                </a:solidFill>
              </a:rPr>
              <a:t>The 6 items are:</a:t>
            </a:r>
          </a:p>
          <a:p>
            <a:pPr lvl="1">
              <a:defRPr/>
            </a:pPr>
            <a:r>
              <a:rPr lang="en-US" altLang="en-US" dirty="0">
                <a:solidFill>
                  <a:schemeClr val="tx1"/>
                </a:solidFill>
                <a:sym typeface="Symbol" pitchFamily="18" charset="2"/>
              </a:rPr>
              <a:t>Q1: </a:t>
            </a:r>
            <a:r>
              <a:rPr lang="en-US" altLang="en-US" dirty="0">
                <a:solidFill>
                  <a:srgbClr val="E87511"/>
                </a:solidFill>
                <a:sym typeface="Symbol" pitchFamily="18" charset="2"/>
              </a:rPr>
              <a:t>The instructor explained the subject clearly</a:t>
            </a:r>
          </a:p>
          <a:p>
            <a:pPr lvl="1">
              <a:defRPr/>
            </a:pPr>
            <a:r>
              <a:rPr lang="en-US" altLang="en-US" dirty="0">
                <a:solidFill>
                  <a:schemeClr val="tx1"/>
                </a:solidFill>
                <a:sym typeface="Symbol" pitchFamily="18" charset="2"/>
              </a:rPr>
              <a:t>Q2: </a:t>
            </a:r>
            <a:r>
              <a:rPr lang="en-US" altLang="en-US" dirty="0">
                <a:solidFill>
                  <a:srgbClr val="E87511"/>
                </a:solidFill>
                <a:sym typeface="Symbol" pitchFamily="18" charset="2"/>
              </a:rPr>
              <a:t>The instructor organized and presented the subject well</a:t>
            </a:r>
          </a:p>
          <a:p>
            <a:pPr lvl="1">
              <a:defRPr/>
            </a:pPr>
            <a:r>
              <a:rPr lang="en-US" altLang="en-US" dirty="0">
                <a:solidFill>
                  <a:schemeClr val="tx1"/>
                </a:solidFill>
                <a:sym typeface="Symbol" pitchFamily="18" charset="2"/>
              </a:rPr>
              <a:t>Q3: </a:t>
            </a:r>
            <a:r>
              <a:rPr lang="en-US" altLang="en-US" dirty="0">
                <a:solidFill>
                  <a:srgbClr val="E87511"/>
                </a:solidFill>
                <a:sym typeface="Symbol" pitchFamily="18" charset="2"/>
              </a:rPr>
              <a:t>The instructor showed an interest in the material</a:t>
            </a:r>
          </a:p>
          <a:p>
            <a:pPr lvl="1">
              <a:defRPr/>
            </a:pPr>
            <a:r>
              <a:rPr lang="en-US" altLang="en-US" dirty="0">
                <a:solidFill>
                  <a:schemeClr val="tx1"/>
                </a:solidFill>
                <a:sym typeface="Symbol" pitchFamily="18" charset="2"/>
              </a:rPr>
              <a:t>Q4: </a:t>
            </a:r>
            <a:r>
              <a:rPr lang="en-US" altLang="en-US" dirty="0">
                <a:solidFill>
                  <a:srgbClr val="E87511"/>
                </a:solidFill>
                <a:sym typeface="Symbol" pitchFamily="18" charset="2"/>
              </a:rPr>
              <a:t>The instructor, in general, taught effectively</a:t>
            </a:r>
          </a:p>
          <a:p>
            <a:pPr lvl="1">
              <a:defRPr/>
            </a:pPr>
            <a:r>
              <a:rPr lang="en-US" altLang="en-US" dirty="0">
                <a:solidFill>
                  <a:schemeClr val="tx1"/>
                </a:solidFill>
                <a:sym typeface="Symbol" pitchFamily="18" charset="2"/>
              </a:rPr>
              <a:t>Q5: </a:t>
            </a:r>
            <a:r>
              <a:rPr lang="en-US" altLang="en-US" dirty="0">
                <a:solidFill>
                  <a:srgbClr val="E87511"/>
                </a:solidFill>
                <a:sym typeface="Symbol" pitchFamily="18" charset="2"/>
              </a:rPr>
              <a:t>The instructor was an effective lecturer</a:t>
            </a:r>
          </a:p>
          <a:p>
            <a:pPr lvl="1">
              <a:defRPr/>
            </a:pPr>
            <a:r>
              <a:rPr lang="en-US" altLang="en-US" dirty="0">
                <a:solidFill>
                  <a:schemeClr val="tx1"/>
                </a:solidFill>
                <a:sym typeface="Symbol" pitchFamily="18" charset="2"/>
              </a:rPr>
              <a:t>Q6: </a:t>
            </a:r>
            <a:r>
              <a:rPr lang="en-US" altLang="en-US" dirty="0">
                <a:solidFill>
                  <a:srgbClr val="E87511"/>
                </a:solidFill>
                <a:sym typeface="Symbol" pitchFamily="18" charset="2"/>
              </a:rPr>
              <a:t>The instructor knew his/her subject matter</a:t>
            </a:r>
          </a:p>
          <a:p>
            <a:pPr lvl="1">
              <a:defRPr/>
            </a:pPr>
            <a:endParaRPr lang="en-US" altLang="en-US" sz="800" dirty="0">
              <a:solidFill>
                <a:srgbClr val="E87511"/>
              </a:solidFill>
              <a:sym typeface="Symbol" pitchFamily="18" charset="2"/>
            </a:endParaRPr>
          </a:p>
          <a:p>
            <a:pPr lvl="1">
              <a:defRPr/>
            </a:pPr>
            <a:endParaRPr lang="en-US" sz="2000" dirty="0">
              <a:solidFill>
                <a:srgbClr val="E87511"/>
              </a:solidFill>
              <a:sym typeface="Symbol" pitchFamily="18" charset="2"/>
            </a:endParaRPr>
          </a:p>
          <a:p>
            <a:pPr lvl="1">
              <a:defRPr/>
            </a:pPr>
            <a:endParaRPr lang="en-US" sz="3200" dirty="0">
              <a:solidFill>
                <a:srgbClr val="E87511"/>
              </a:solidFill>
              <a:sym typeface="Symbol" pitchFamily="18" charset="2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1080168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 err="1">
                <a:latin typeface="Helvetica" pitchFamily="34" charset="0"/>
                <a:cs typeface="Helvetica" pitchFamily="34" charset="0"/>
              </a:rPr>
              <a:t>Multicollinearity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800" dirty="0">
                <a:solidFill>
                  <a:schemeClr val="tx2"/>
                </a:solidFill>
              </a:rPr>
              <a:t>Weighing evidence for </a:t>
            </a:r>
            <a:r>
              <a:rPr lang="en-US" sz="2800" dirty="0" err="1">
                <a:solidFill>
                  <a:schemeClr val="tx2"/>
                </a:solidFill>
              </a:rPr>
              <a:t>multicollinearity</a:t>
            </a:r>
            <a:r>
              <a:rPr lang="en-US" sz="2800" dirty="0">
                <a:solidFill>
                  <a:schemeClr val="tx2"/>
                </a:solidFill>
              </a:rPr>
              <a:t>:</a:t>
            </a:r>
          </a:p>
          <a:p>
            <a:pPr lvl="1">
              <a:defRPr/>
            </a:pPr>
            <a:r>
              <a:rPr lang="en-US" altLang="en-US" dirty="0">
                <a:solidFill>
                  <a:srgbClr val="E87511"/>
                </a:solidFill>
                <a:sym typeface="Symbol" pitchFamily="18" charset="2"/>
              </a:rPr>
              <a:t>- High </a:t>
            </a:r>
            <a:r>
              <a:rPr lang="en-US" altLang="en-US" dirty="0" err="1">
                <a:solidFill>
                  <a:srgbClr val="E87511"/>
                </a:solidFill>
                <a:sym typeface="Symbol" pitchFamily="18" charset="2"/>
              </a:rPr>
              <a:t>intercorrelations</a:t>
            </a:r>
            <a:r>
              <a:rPr lang="en-US" altLang="en-US" dirty="0">
                <a:solidFill>
                  <a:srgbClr val="E87511"/>
                </a:solidFill>
                <a:sym typeface="Symbol" pitchFamily="18" charset="2"/>
              </a:rPr>
              <a:t> among predictors </a:t>
            </a:r>
          </a:p>
          <a:p>
            <a:pPr lvl="1">
              <a:defRPr/>
            </a:pPr>
            <a:endParaRPr lang="en-US" altLang="en-US" sz="800" dirty="0">
              <a:solidFill>
                <a:srgbClr val="E87511"/>
              </a:solidFill>
              <a:sym typeface="Symbol" pitchFamily="18" charset="2"/>
            </a:endParaRPr>
          </a:p>
          <a:p>
            <a:pPr lvl="1">
              <a:defRPr/>
            </a:pPr>
            <a:endParaRPr lang="en-US" sz="2000" dirty="0">
              <a:solidFill>
                <a:srgbClr val="E87511"/>
              </a:solidFill>
              <a:sym typeface="Symbol" pitchFamily="18" charset="2"/>
            </a:endParaRPr>
          </a:p>
          <a:p>
            <a:pPr lvl="1">
              <a:defRPr/>
            </a:pPr>
            <a:endParaRPr lang="en-US" sz="3200" dirty="0">
              <a:solidFill>
                <a:srgbClr val="E87511"/>
              </a:solidFill>
              <a:sym typeface="Symbol" pitchFamily="18" charset="2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3881219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 err="1">
                <a:latin typeface="Helvetica" pitchFamily="34" charset="0"/>
                <a:cs typeface="Helvetica" pitchFamily="34" charset="0"/>
              </a:rPr>
              <a:t>Collinearity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rgbClr val="113480"/>
                </a:solidFill>
              </a:rPr>
              <a:t>Three general measures of </a:t>
            </a:r>
            <a:r>
              <a:rPr lang="en-US" dirty="0" err="1">
                <a:solidFill>
                  <a:srgbClr val="113480"/>
                </a:solidFill>
              </a:rPr>
              <a:t>collinearity</a:t>
            </a:r>
            <a:r>
              <a:rPr lang="en-US" dirty="0">
                <a:solidFill>
                  <a:srgbClr val="113480"/>
                </a:solidFill>
              </a:rPr>
              <a:t>:</a:t>
            </a:r>
            <a:endParaRPr lang="en-US" sz="2600" dirty="0">
              <a:solidFill>
                <a:schemeClr val="tx1"/>
              </a:solidFill>
            </a:endParaRP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3200" dirty="0">
                <a:solidFill>
                  <a:srgbClr val="E87511"/>
                </a:solidFill>
                <a:sym typeface="Symbol" pitchFamily="18" charset="2"/>
              </a:rPr>
              <a:t>Correlations </a:t>
            </a:r>
            <a:r>
              <a:rPr lang="en-US" altLang="en-US" sz="3200" dirty="0">
                <a:solidFill>
                  <a:schemeClr val="tx1"/>
                </a:solidFill>
                <a:sym typeface="Symbol" pitchFamily="18" charset="2"/>
              </a:rPr>
              <a:t>– the correlations among predictors two at a time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rgbClr val="002060"/>
                </a:solidFill>
                <a:sym typeface="Symbol" pitchFamily="18" charset="2"/>
              </a:rPr>
              <a:t>If </a:t>
            </a:r>
            <a:r>
              <a:rPr lang="en-US" altLang="en-US" i="1" dirty="0">
                <a:solidFill>
                  <a:srgbClr val="002060"/>
                </a:solidFill>
                <a:sym typeface="Symbol" pitchFamily="18" charset="2"/>
              </a:rPr>
              <a:t>r </a:t>
            </a:r>
            <a:r>
              <a:rPr lang="en-US" altLang="en-US" dirty="0">
                <a:solidFill>
                  <a:srgbClr val="002060"/>
                </a:solidFill>
                <a:sym typeface="Symbol" pitchFamily="18" charset="2"/>
              </a:rPr>
              <a:t>&gt; 0.70, then may have </a:t>
            </a:r>
            <a:r>
              <a:rPr lang="en-US" altLang="en-US" dirty="0" err="1">
                <a:solidFill>
                  <a:srgbClr val="002060"/>
                </a:solidFill>
                <a:sym typeface="Symbol" pitchFamily="18" charset="2"/>
              </a:rPr>
              <a:t>multicollinearity</a:t>
            </a:r>
            <a:r>
              <a:rPr lang="en-US" altLang="en-US" dirty="0">
                <a:solidFill>
                  <a:srgbClr val="002060"/>
                </a:solidFill>
                <a:sym typeface="Symbol" pitchFamily="18" charset="2"/>
              </a:rPr>
              <a:t> concerns</a:t>
            </a:r>
          </a:p>
          <a:p>
            <a:pPr marL="1885950" lvl="3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rgbClr val="FF0000"/>
                </a:solidFill>
                <a:sym typeface="Symbol" pitchFamily="18" charset="2"/>
              </a:rPr>
              <a:t>But even at levels of </a:t>
            </a:r>
            <a:r>
              <a:rPr lang="en-US" altLang="en-US" i="1" dirty="0">
                <a:solidFill>
                  <a:srgbClr val="FF0000"/>
                </a:solidFill>
                <a:sym typeface="Symbol" pitchFamily="18" charset="2"/>
              </a:rPr>
              <a:t>r </a:t>
            </a:r>
            <a:r>
              <a:rPr lang="en-US" altLang="en-US" dirty="0">
                <a:solidFill>
                  <a:srgbClr val="FF0000"/>
                </a:solidFill>
                <a:sym typeface="Symbol" pitchFamily="18" charset="2"/>
              </a:rPr>
              <a:t>&gt; .40 can have problems </a:t>
            </a:r>
            <a:r>
              <a:rPr lang="en-US" altLang="en-US" sz="1600" dirty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n-US" altLang="en-US" sz="1600" dirty="0" err="1">
                <a:solidFill>
                  <a:srgbClr val="FF0000"/>
                </a:solidFill>
                <a:sym typeface="Symbol" pitchFamily="18" charset="2"/>
              </a:rPr>
              <a:t>Spitznagel</a:t>
            </a:r>
            <a:r>
              <a:rPr lang="en-US" altLang="en-US" sz="1600" dirty="0">
                <a:solidFill>
                  <a:srgbClr val="FF0000"/>
                </a:solidFill>
                <a:sym typeface="Symbol" pitchFamily="18" charset="2"/>
              </a:rPr>
              <a:t>, 1980)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rgbClr val="002060"/>
                </a:solidFill>
                <a:sym typeface="Symbol" pitchFamily="18" charset="2"/>
              </a:rPr>
              <a:t>However, must account for relationship among all predictors not just two at a time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rgbClr val="002060"/>
                </a:solidFill>
                <a:sym typeface="Symbol" pitchFamily="18" charset="2"/>
              </a:rPr>
              <a:t>Possible that additional predictors will reduce or increase </a:t>
            </a:r>
            <a:r>
              <a:rPr lang="en-US" altLang="en-US" dirty="0" err="1">
                <a:solidFill>
                  <a:srgbClr val="002060"/>
                </a:solidFill>
                <a:sym typeface="Symbol" pitchFamily="18" charset="2"/>
              </a:rPr>
              <a:t>multicollinearity</a:t>
            </a:r>
            <a:endParaRPr lang="en-US" altLang="en-US" dirty="0">
              <a:solidFill>
                <a:srgbClr val="002060"/>
              </a:solidFill>
              <a:sym typeface="Symbol" pitchFamily="18" charset="2"/>
            </a:endParaRP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rgbClr val="FF0000"/>
                </a:solidFill>
                <a:sym typeface="Symbol" pitchFamily="18" charset="2"/>
              </a:rPr>
              <a:t>Use only as a general indicator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1354134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 err="1">
                <a:latin typeface="Helvetica" pitchFamily="34" charset="0"/>
                <a:cs typeface="Helvetica" pitchFamily="34" charset="0"/>
              </a:rPr>
              <a:t>Multicollinearity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800" dirty="0">
                <a:solidFill>
                  <a:schemeClr val="tx2"/>
                </a:solidFill>
              </a:rPr>
              <a:t>Weighing evidence for </a:t>
            </a:r>
            <a:r>
              <a:rPr lang="en-US" sz="2800" dirty="0" err="1">
                <a:solidFill>
                  <a:schemeClr val="tx2"/>
                </a:solidFill>
              </a:rPr>
              <a:t>multicollinearity</a:t>
            </a:r>
            <a:r>
              <a:rPr lang="en-US" sz="2800" dirty="0">
                <a:solidFill>
                  <a:schemeClr val="tx2"/>
                </a:solidFill>
              </a:rPr>
              <a:t>:</a:t>
            </a:r>
          </a:p>
          <a:p>
            <a:pPr lvl="1">
              <a:defRPr/>
            </a:pPr>
            <a:r>
              <a:rPr lang="en-US" altLang="en-US" dirty="0">
                <a:solidFill>
                  <a:srgbClr val="E0E0E0"/>
                </a:solidFill>
                <a:sym typeface="Symbol" pitchFamily="18" charset="2"/>
              </a:rPr>
              <a:t>- High </a:t>
            </a:r>
            <a:r>
              <a:rPr lang="en-US" altLang="en-US" dirty="0" err="1">
                <a:solidFill>
                  <a:srgbClr val="E0E0E0"/>
                </a:solidFill>
                <a:sym typeface="Symbol" pitchFamily="18" charset="2"/>
              </a:rPr>
              <a:t>intercorrelations</a:t>
            </a:r>
            <a:r>
              <a:rPr lang="en-US" altLang="en-US" dirty="0">
                <a:solidFill>
                  <a:srgbClr val="E0E0E0"/>
                </a:solidFill>
                <a:sym typeface="Symbol" pitchFamily="18" charset="2"/>
              </a:rPr>
              <a:t> among predictors </a:t>
            </a:r>
          </a:p>
          <a:p>
            <a:pPr lvl="1">
              <a:defRPr/>
            </a:pPr>
            <a:r>
              <a:rPr lang="en-US" altLang="en-US" dirty="0">
                <a:solidFill>
                  <a:srgbClr val="E87511"/>
                </a:solidFill>
                <a:sym typeface="Symbol" pitchFamily="18" charset="2"/>
              </a:rPr>
              <a:t>- Large </a:t>
            </a:r>
            <a:r>
              <a:rPr lang="en-US" altLang="en-US" i="1" dirty="0">
                <a:solidFill>
                  <a:srgbClr val="E87511"/>
                </a:solidFill>
                <a:sym typeface="Symbol" pitchFamily="18" charset="2"/>
              </a:rPr>
              <a:t>R</a:t>
            </a:r>
            <a:r>
              <a:rPr lang="en-US" altLang="en-US" i="1" baseline="30000" dirty="0">
                <a:solidFill>
                  <a:srgbClr val="E87511"/>
                </a:solidFill>
                <a:sym typeface="Symbol" pitchFamily="18" charset="2"/>
              </a:rPr>
              <a:t>2</a:t>
            </a:r>
            <a:r>
              <a:rPr lang="en-US" altLang="en-US" dirty="0">
                <a:solidFill>
                  <a:srgbClr val="E87511"/>
                </a:solidFill>
                <a:sym typeface="Symbol" pitchFamily="18" charset="2"/>
              </a:rPr>
              <a:t> but non-significant coefficients </a:t>
            </a:r>
            <a:r>
              <a:rPr lang="en-US" altLang="en-US" sz="2000" dirty="0">
                <a:solidFill>
                  <a:schemeClr val="tx1"/>
                </a:solidFill>
                <a:sym typeface="Symbol" pitchFamily="18" charset="2"/>
              </a:rPr>
              <a:t>(error inflation)</a:t>
            </a:r>
          </a:p>
          <a:p>
            <a:pPr lvl="1">
              <a:defRPr/>
            </a:pPr>
            <a:r>
              <a:rPr lang="en-US" altLang="en-US" dirty="0">
                <a:solidFill>
                  <a:srgbClr val="E87511"/>
                </a:solidFill>
                <a:sym typeface="Symbol" pitchFamily="18" charset="2"/>
              </a:rPr>
              <a:t>- Coefficient instability across models</a:t>
            </a:r>
          </a:p>
          <a:p>
            <a:pPr lvl="1">
              <a:defRPr/>
            </a:pPr>
            <a:endParaRPr lang="en-US" altLang="en-US" sz="800" dirty="0">
              <a:solidFill>
                <a:srgbClr val="E87511"/>
              </a:solidFill>
              <a:sym typeface="Symbol" pitchFamily="18" charset="2"/>
            </a:endParaRPr>
          </a:p>
          <a:p>
            <a:pPr lvl="1">
              <a:defRPr/>
            </a:pPr>
            <a:endParaRPr lang="en-US" sz="2000" dirty="0">
              <a:solidFill>
                <a:srgbClr val="E87511"/>
              </a:solidFill>
              <a:sym typeface="Symbol" pitchFamily="18" charset="2"/>
            </a:endParaRPr>
          </a:p>
          <a:p>
            <a:pPr lvl="1">
              <a:defRPr/>
            </a:pPr>
            <a:endParaRPr lang="en-US" sz="3200" dirty="0">
              <a:solidFill>
                <a:srgbClr val="E87511"/>
              </a:solidFill>
              <a:sym typeface="Symbol" pitchFamily="18" charset="2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3143355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 err="1">
                <a:latin typeface="Helvetica" pitchFamily="34" charset="0"/>
                <a:cs typeface="Helvetica" pitchFamily="34" charset="0"/>
              </a:rPr>
              <a:t>Multicollinearity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800" dirty="0">
                <a:solidFill>
                  <a:schemeClr val="tx2"/>
                </a:solidFill>
              </a:rPr>
              <a:t>Weighing evidence for </a:t>
            </a:r>
            <a:r>
              <a:rPr lang="en-US" sz="2800" dirty="0" err="1">
                <a:solidFill>
                  <a:schemeClr val="tx2"/>
                </a:solidFill>
              </a:rPr>
              <a:t>multicollinearity</a:t>
            </a:r>
            <a:r>
              <a:rPr lang="en-US" sz="2800" dirty="0">
                <a:solidFill>
                  <a:schemeClr val="tx2"/>
                </a:solidFill>
              </a:rPr>
              <a:t>:</a:t>
            </a:r>
          </a:p>
          <a:p>
            <a:pPr lvl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  <a:sym typeface="Symbol" pitchFamily="18" charset="2"/>
              </a:rPr>
              <a:t>- High </a:t>
            </a:r>
            <a:r>
              <a:rPr lang="en-US" altLang="en-US" dirty="0" err="1">
                <a:solidFill>
                  <a:schemeClr val="bg1">
                    <a:lumMod val="75000"/>
                  </a:schemeClr>
                </a:solidFill>
                <a:sym typeface="Symbol" pitchFamily="18" charset="2"/>
              </a:rPr>
              <a:t>intercorrelations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  <a:sym typeface="Symbol" pitchFamily="18" charset="2"/>
              </a:rPr>
              <a:t> among predictors </a:t>
            </a:r>
          </a:p>
          <a:p>
            <a:pPr lvl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  <a:sym typeface="Symbol" pitchFamily="18" charset="2"/>
              </a:rPr>
              <a:t>- Large </a:t>
            </a:r>
            <a:r>
              <a:rPr lang="en-US" altLang="en-US" i="1" dirty="0">
                <a:solidFill>
                  <a:schemeClr val="bg1">
                    <a:lumMod val="75000"/>
                  </a:schemeClr>
                </a:solidFill>
                <a:sym typeface="Symbol" pitchFamily="18" charset="2"/>
              </a:rPr>
              <a:t>R</a:t>
            </a:r>
            <a:r>
              <a:rPr lang="en-US" altLang="en-US" i="1" baseline="30000" dirty="0">
                <a:solidFill>
                  <a:schemeClr val="bg1">
                    <a:lumMod val="75000"/>
                  </a:schemeClr>
                </a:solidFill>
                <a:sym typeface="Symbol" pitchFamily="18" charset="2"/>
              </a:rPr>
              <a:t>2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  <a:sym typeface="Symbol" pitchFamily="18" charset="2"/>
              </a:rPr>
              <a:t> but non-significant coefficients </a:t>
            </a:r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  <a:sym typeface="Symbol" pitchFamily="18" charset="2"/>
              </a:rPr>
              <a:t>(error inflation)</a:t>
            </a:r>
          </a:p>
          <a:p>
            <a:pPr lvl="1"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  <a:sym typeface="Symbol" pitchFamily="18" charset="2"/>
              </a:rPr>
              <a:t>- Coefficient instability across models</a:t>
            </a:r>
          </a:p>
          <a:p>
            <a:pPr lvl="1">
              <a:defRPr/>
            </a:pPr>
            <a:r>
              <a:rPr lang="en-US" altLang="en-US" dirty="0">
                <a:solidFill>
                  <a:srgbClr val="E87511"/>
                </a:solidFill>
                <a:sym typeface="Symbol" pitchFamily="18" charset="2"/>
              </a:rPr>
              <a:t>- Tolerance </a:t>
            </a:r>
            <a:r>
              <a:rPr lang="en-US" altLang="en-US" dirty="0" err="1">
                <a:solidFill>
                  <a:srgbClr val="E87511"/>
                </a:solidFill>
                <a:sym typeface="Symbol" pitchFamily="18" charset="2"/>
              </a:rPr>
              <a:t>collinearity</a:t>
            </a:r>
            <a:r>
              <a:rPr lang="en-US" altLang="en-US" dirty="0">
                <a:solidFill>
                  <a:srgbClr val="E87511"/>
                </a:solidFill>
                <a:sym typeface="Symbol" pitchFamily="18" charset="2"/>
              </a:rPr>
              <a:t> statistics are low</a:t>
            </a:r>
          </a:p>
          <a:p>
            <a:pPr lvl="1">
              <a:defRPr/>
            </a:pPr>
            <a:endParaRPr lang="en-US" altLang="en-US" dirty="0">
              <a:solidFill>
                <a:srgbClr val="E87511"/>
              </a:solidFill>
              <a:sym typeface="Symbol" pitchFamily="18" charset="2"/>
            </a:endParaRPr>
          </a:p>
          <a:p>
            <a:pPr lvl="1">
              <a:defRPr/>
            </a:pPr>
            <a:endParaRPr lang="en-US" altLang="en-US" sz="800" dirty="0">
              <a:solidFill>
                <a:srgbClr val="E87511"/>
              </a:solidFill>
              <a:sym typeface="Symbol" pitchFamily="18" charset="2"/>
            </a:endParaRPr>
          </a:p>
          <a:p>
            <a:pPr lvl="1">
              <a:defRPr/>
            </a:pPr>
            <a:endParaRPr lang="en-US" sz="2000" dirty="0">
              <a:solidFill>
                <a:srgbClr val="E87511"/>
              </a:solidFill>
              <a:sym typeface="Symbol" pitchFamily="18" charset="2"/>
            </a:endParaRPr>
          </a:p>
          <a:p>
            <a:pPr lvl="1">
              <a:defRPr/>
            </a:pPr>
            <a:endParaRPr lang="en-US" sz="3200" dirty="0">
              <a:solidFill>
                <a:srgbClr val="E87511"/>
              </a:solidFill>
              <a:sym typeface="Symbol" pitchFamily="18" charset="2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293855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 err="1">
                <a:latin typeface="Helvetica" pitchFamily="34" charset="0"/>
                <a:cs typeface="Helvetica" pitchFamily="34" charset="0"/>
              </a:rPr>
              <a:t>Collinearity</a:t>
            </a:r>
            <a:r>
              <a:rPr lang="en-US" altLang="en-US" dirty="0">
                <a:latin typeface="Helvetica" pitchFamily="34" charset="0"/>
                <a:cs typeface="Helvetica" pitchFamily="34" charset="0"/>
              </a:rPr>
              <a:t> Measure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altLang="en-US" sz="3200" dirty="0">
                <a:solidFill>
                  <a:srgbClr val="E87511"/>
                </a:solidFill>
                <a:sym typeface="Symbol" pitchFamily="18" charset="2"/>
              </a:rPr>
              <a:t>Tolerance </a:t>
            </a:r>
            <a:r>
              <a:rPr lang="en-US" altLang="en-US" sz="3200" dirty="0">
                <a:solidFill>
                  <a:schemeClr val="tx1"/>
                </a:solidFill>
                <a:sym typeface="Symbol" pitchFamily="18" charset="2"/>
              </a:rPr>
              <a:t>– equivalent to (1 – </a:t>
            </a:r>
            <a:r>
              <a:rPr lang="en-US" altLang="en-US" sz="3200" i="1" dirty="0">
                <a:solidFill>
                  <a:schemeClr val="tx1"/>
                </a:solidFill>
                <a:sym typeface="Symbol" pitchFamily="18" charset="2"/>
              </a:rPr>
              <a:t>R</a:t>
            </a:r>
            <a:r>
              <a:rPr lang="en-US" altLang="en-US" sz="3200" i="1" baseline="-25000" dirty="0">
                <a:solidFill>
                  <a:schemeClr val="tx1"/>
                </a:solidFill>
                <a:sym typeface="Symbol" pitchFamily="18" charset="2"/>
              </a:rPr>
              <a:t>j</a:t>
            </a:r>
            <a:r>
              <a:rPr lang="en-US" altLang="en-US" sz="3200" i="1" baseline="30000" dirty="0">
                <a:solidFill>
                  <a:schemeClr val="tx1"/>
                </a:solidFill>
                <a:sym typeface="Symbol" pitchFamily="18" charset="2"/>
              </a:rPr>
              <a:t>2</a:t>
            </a:r>
            <a:r>
              <a:rPr lang="en-US" altLang="en-US" sz="3200" dirty="0">
                <a:solidFill>
                  <a:schemeClr val="tx1"/>
                </a:solidFill>
                <a:sym typeface="Symbol" pitchFamily="18" charset="2"/>
              </a:rPr>
              <a:t>); unexplained variability between examined predictor and all other predictors 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rgbClr val="002060"/>
                </a:solidFill>
                <a:sym typeface="Symbol" pitchFamily="18" charset="2"/>
              </a:rPr>
              <a:t>Values closer to 1 indicate less </a:t>
            </a:r>
            <a:r>
              <a:rPr lang="en-US" altLang="en-US" dirty="0" err="1">
                <a:solidFill>
                  <a:srgbClr val="002060"/>
                </a:solidFill>
                <a:sym typeface="Symbol" pitchFamily="18" charset="2"/>
              </a:rPr>
              <a:t>multicollinearity</a:t>
            </a:r>
            <a:r>
              <a:rPr lang="en-US" altLang="en-US" dirty="0">
                <a:solidFill>
                  <a:srgbClr val="002060"/>
                </a:solidFill>
                <a:sym typeface="Symbol" pitchFamily="18" charset="2"/>
              </a:rPr>
              <a:t> </a:t>
            </a:r>
            <a:r>
              <a:rPr lang="en-US" altLang="en-US" sz="2000" dirty="0">
                <a:sym typeface="Symbol" pitchFamily="18" charset="2"/>
              </a:rPr>
              <a:t>(little shared variability)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rgbClr val="002060"/>
                </a:solidFill>
                <a:sym typeface="Symbol" pitchFamily="18" charset="2"/>
              </a:rPr>
              <a:t>Values closer to 0 indicate </a:t>
            </a:r>
            <a:r>
              <a:rPr lang="en-US" altLang="en-US" dirty="0" err="1">
                <a:solidFill>
                  <a:srgbClr val="002060"/>
                </a:solidFill>
                <a:sym typeface="Symbol" pitchFamily="18" charset="2"/>
              </a:rPr>
              <a:t>multicollinearity</a:t>
            </a:r>
            <a:r>
              <a:rPr lang="en-US" altLang="en-US" dirty="0">
                <a:solidFill>
                  <a:srgbClr val="002060"/>
                </a:solidFill>
                <a:sym typeface="Symbol" pitchFamily="18" charset="2"/>
              </a:rPr>
              <a:t> </a:t>
            </a:r>
            <a:r>
              <a:rPr lang="en-US" altLang="en-US" sz="2000" dirty="0">
                <a:sym typeface="Symbol" pitchFamily="18" charset="2"/>
              </a:rPr>
              <a:t>(a lot of shared variability)</a:t>
            </a:r>
          </a:p>
          <a:p>
            <a:pPr marL="1428750" lvl="2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ym typeface="Symbol" pitchFamily="18" charset="2"/>
              </a:rPr>
              <a:t>General rules of thumb: </a:t>
            </a:r>
            <a:r>
              <a:rPr lang="en-US" altLang="en-US" dirty="0">
                <a:solidFill>
                  <a:srgbClr val="002060"/>
                </a:solidFill>
                <a:sym typeface="Symbol" pitchFamily="18" charset="2"/>
              </a:rPr>
              <a:t>Values &lt; than </a:t>
            </a:r>
            <a:r>
              <a:rPr lang="en-US" altLang="en-US" dirty="0">
                <a:solidFill>
                  <a:srgbClr val="FF0000"/>
                </a:solidFill>
                <a:sym typeface="Symbol" pitchFamily="18" charset="2"/>
              </a:rPr>
              <a:t>.01, .1, .2, or .25 </a:t>
            </a:r>
            <a:r>
              <a:rPr lang="en-US" altLang="en-US" dirty="0">
                <a:solidFill>
                  <a:srgbClr val="002060"/>
                </a:solidFill>
                <a:sym typeface="Symbol" pitchFamily="18" charset="2"/>
              </a:rPr>
              <a:t>may indicate </a:t>
            </a:r>
            <a:r>
              <a:rPr lang="en-US" altLang="en-US" dirty="0" err="1">
                <a:solidFill>
                  <a:srgbClr val="002060"/>
                </a:solidFill>
                <a:sym typeface="Symbol" pitchFamily="18" charset="2"/>
              </a:rPr>
              <a:t>multicollinearity</a:t>
            </a:r>
            <a:endParaRPr lang="en-US" altLang="en-US" dirty="0">
              <a:solidFill>
                <a:srgbClr val="002060"/>
              </a:solidFill>
              <a:sym typeface="Symbol" pitchFamily="18" charset="2"/>
            </a:endParaRPr>
          </a:p>
          <a:p>
            <a:pPr marL="1885950" lvl="3" indent="-514350">
              <a:buFont typeface="Wingdings" panose="05000000000000000000" pitchFamily="2" charset="2"/>
              <a:buChar char="§"/>
              <a:defRPr/>
            </a:pPr>
            <a:r>
              <a:rPr lang="en-US" altLang="en-US" dirty="0">
                <a:solidFill>
                  <a:srgbClr val="FF0000"/>
                </a:solidFill>
                <a:sym typeface="Symbol" pitchFamily="18" charset="2"/>
              </a:rPr>
              <a:t>Any of these rules of thumb may be cause for concern. Check for coefficient stability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3657058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10018</TotalTime>
  <Words>1382</Words>
  <Application>Microsoft Office PowerPoint</Application>
  <PresentationFormat>On-screen Show (4:3)</PresentationFormat>
  <Paragraphs>227</Paragraphs>
  <Slides>23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Helvetica</vt:lpstr>
      <vt:lpstr>Lucida Grande</vt:lpstr>
      <vt:lpstr>Wingdings</vt:lpstr>
      <vt:lpstr>Office Theme</vt:lpstr>
      <vt:lpstr>Equation</vt:lpstr>
      <vt:lpstr>Addressing Multicollinearity  </vt:lpstr>
      <vt:lpstr>Multicollinearity</vt:lpstr>
      <vt:lpstr>Example</vt:lpstr>
      <vt:lpstr>Multicollinearity</vt:lpstr>
      <vt:lpstr>Multicollinearity</vt:lpstr>
      <vt:lpstr>Collinearity</vt:lpstr>
      <vt:lpstr>Multicollinearity</vt:lpstr>
      <vt:lpstr>Multicollinearity</vt:lpstr>
      <vt:lpstr>Collinearity Measure</vt:lpstr>
      <vt:lpstr>Multicollinearity</vt:lpstr>
      <vt:lpstr>Collinearity Measure</vt:lpstr>
      <vt:lpstr>Multicollinearity</vt:lpstr>
      <vt:lpstr>Collinearity Measure</vt:lpstr>
      <vt:lpstr>Addressing Multicollinearity</vt:lpstr>
      <vt:lpstr>Addressing Multicollinearity</vt:lpstr>
      <vt:lpstr>Addressing Multicollinearity</vt:lpstr>
      <vt:lpstr>Addressing Multicollinearity</vt:lpstr>
      <vt:lpstr>Addressing Multicollinearity</vt:lpstr>
      <vt:lpstr>Addressing Multicollinearity</vt:lpstr>
      <vt:lpstr>Addressing Multicollinearity</vt:lpstr>
      <vt:lpstr>Addressing Multicollinearity</vt:lpstr>
      <vt:lpstr>Addressing Multicollinearity</vt:lpstr>
      <vt:lpstr>Addressing Multicollinearity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Bubb</dc:creator>
  <cp:lastModifiedBy>Robert Bubb</cp:lastModifiedBy>
  <cp:revision>400</cp:revision>
  <cp:lastPrinted>2017-03-08T20:27:36Z</cp:lastPrinted>
  <dcterms:created xsi:type="dcterms:W3CDTF">2014-04-02T23:00:51Z</dcterms:created>
  <dcterms:modified xsi:type="dcterms:W3CDTF">2023-02-15T14:46:54Z</dcterms:modified>
</cp:coreProperties>
</file>