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3" r:id="rId2"/>
    <p:sldId id="490" r:id="rId3"/>
    <p:sldId id="492" r:id="rId4"/>
    <p:sldId id="493" r:id="rId5"/>
    <p:sldId id="491" r:id="rId6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F8923"/>
    <a:srgbClr val="113480"/>
    <a:srgbClr val="F16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8"/>
    <p:restoredTop sz="94673"/>
  </p:normalViewPr>
  <p:slideViewPr>
    <p:cSldViewPr>
      <p:cViewPr varScale="1">
        <p:scale>
          <a:sx n="94" d="100"/>
          <a:sy n="94" d="100"/>
        </p:scale>
        <p:origin x="46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E9432-7952-4E47-9DC3-736DAD6E2EDC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25247-8FD2-41D8-92B1-3360A0B5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4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82"/>
            <a:ext cx="7387187" cy="3154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82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81200"/>
            <a:ext cx="88392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MANOVA Introduction</a:t>
            </a:r>
            <a:br>
              <a:rPr lang="en-US" altLang="en-US" dirty="0">
                <a:latin typeface="Helvetica" pitchFamily="34" charset="0"/>
                <a:cs typeface="Helvetica" pitchFamily="34" charset="0"/>
              </a:rPr>
            </a:br>
            <a:r>
              <a:rPr lang="en-US" altLang="en-US" sz="2800" dirty="0">
                <a:latin typeface="Helvetica" pitchFamily="34" charset="0"/>
                <a:cs typeface="Helvetica" pitchFamily="34" charset="0"/>
              </a:rPr>
              <a:t>Multivariate Analysis of Variance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MANOVA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Used to analyze 2 or more dependent variables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Extension of ANOVA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Omnibus test – all dependent variables simultaneously</a:t>
            </a:r>
            <a:endParaRPr lang="en-US" dirty="0">
              <a:solidFill>
                <a:srgbClr val="E87511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Could do multiple ANOVA tests…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Inflates alpha (Type I error rate)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 err="1"/>
              <a:t>Bonferroni</a:t>
            </a:r>
            <a:r>
              <a:rPr lang="en-US" altLang="en-US" dirty="0"/>
              <a:t> correction too conservative with more independent variables, levels, and dependent variables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Does not account for the relationship between DV’s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0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MANOVA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Assumptions are similar to between group ANOVA </a:t>
            </a:r>
            <a:endParaRPr lang="en-US" dirty="0">
              <a:solidFill>
                <a:srgbClr val="E87511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DV’s assumed to be continuous (like ANOVA)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ANOVA assumes no measurement error for manifest variables 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MANOVA assume measurement error for latent constructs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2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MANOVA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Multivariate tests </a:t>
            </a:r>
            <a:endParaRPr lang="en-US" dirty="0">
              <a:solidFill>
                <a:srgbClr val="E87511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Pillai’s Trace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Most robust to violations of assumptions</a:t>
            </a:r>
            <a:endParaRPr lang="en-US" dirty="0">
              <a:solidFill>
                <a:srgbClr val="E87511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Wilk’s Lambda and </a:t>
            </a:r>
            <a:r>
              <a:rPr lang="en-US" dirty="0" err="1">
                <a:solidFill>
                  <a:srgbClr val="E87511"/>
                </a:solidFill>
              </a:rPr>
              <a:t>Hotelling’s</a:t>
            </a:r>
            <a:r>
              <a:rPr lang="en-US" dirty="0">
                <a:solidFill>
                  <a:srgbClr val="E87511"/>
                </a:solidFill>
              </a:rPr>
              <a:t> Trace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Converge with larger sample sizes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Subject to assumption violations, but more Power when DV’s are uncorrelated</a:t>
            </a:r>
            <a:endParaRPr lang="en-US" dirty="0">
              <a:solidFill>
                <a:srgbClr val="E87511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Roy’s Largest Root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Most Power when DV’s are correlated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But more Type I errors</a:t>
            </a:r>
            <a:endParaRPr lang="en-US" dirty="0">
              <a:solidFill>
                <a:srgbClr val="E8751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MANOVA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If reject the null hypothesis with multivariate test: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At least one difference among the group means among the dependent variables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i="1" dirty="0">
                <a:solidFill>
                  <a:srgbClr val="E87511"/>
                </a:solidFill>
              </a:rPr>
              <a:t>… </a:t>
            </a:r>
            <a:r>
              <a:rPr lang="en-US" dirty="0">
                <a:solidFill>
                  <a:srgbClr val="E87511"/>
                </a:solidFill>
              </a:rPr>
              <a:t>but do not know which groups or DV’s</a:t>
            </a:r>
            <a:endParaRPr lang="en-US" i="1" dirty="0">
              <a:solidFill>
                <a:srgbClr val="E8751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Typically, separate ANOVAs are calculated with post-hoc tests for groups</a:t>
            </a:r>
          </a:p>
          <a:p>
            <a:pPr marL="1714500" lvl="3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However, does not account for the relationship between DV’s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Descriptive discriminant analysis for DV relationship</a:t>
            </a:r>
          </a:p>
          <a:p>
            <a:pPr marL="1714500" lvl="3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However, does not compare group means, only variation</a:t>
            </a:r>
          </a:p>
          <a:p>
            <a:pPr marL="1714500" lvl="3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Conduct a one-way ANOVA on the discriminant scores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Use both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4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4804</TotalTime>
  <Words>265</Words>
  <Application>Microsoft Office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</vt:lpstr>
      <vt:lpstr>Lucida Grande</vt:lpstr>
      <vt:lpstr>Office Theme</vt:lpstr>
      <vt:lpstr>MANOVA Introduction Multivariate Analysis of Variance</vt:lpstr>
      <vt:lpstr>MANOVA</vt:lpstr>
      <vt:lpstr>MANOVA</vt:lpstr>
      <vt:lpstr>MANOVA</vt:lpstr>
      <vt:lpstr>MANOVA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200</cp:revision>
  <cp:lastPrinted>2020-01-22T20:22:08Z</cp:lastPrinted>
  <dcterms:created xsi:type="dcterms:W3CDTF">2014-04-02T23:00:51Z</dcterms:created>
  <dcterms:modified xsi:type="dcterms:W3CDTF">2023-01-25T15:34:42Z</dcterms:modified>
</cp:coreProperties>
</file>