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8" r:id="rId2"/>
    <p:sldId id="528" r:id="rId3"/>
    <p:sldId id="599" r:id="rId4"/>
    <p:sldId id="613" r:id="rId5"/>
    <p:sldId id="602" r:id="rId6"/>
    <p:sldId id="627" r:id="rId7"/>
    <p:sldId id="621" r:id="rId8"/>
    <p:sldId id="604" r:id="rId9"/>
    <p:sldId id="626" r:id="rId10"/>
    <p:sldId id="628" r:id="rId11"/>
    <p:sldId id="608" r:id="rId12"/>
    <p:sldId id="609" r:id="rId13"/>
    <p:sldId id="651" r:id="rId14"/>
    <p:sldId id="615" r:id="rId15"/>
    <p:sldId id="625" r:id="rId16"/>
    <p:sldId id="622" r:id="rId17"/>
    <p:sldId id="623" r:id="rId1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511"/>
    <a:srgbClr val="EF8923"/>
    <a:srgbClr val="E4E4E4"/>
    <a:srgbClr val="E0E0E0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96" autoAdjust="0"/>
  </p:normalViewPr>
  <p:slideViewPr>
    <p:cSldViewPr>
      <p:cViewPr varScale="1">
        <p:scale>
          <a:sx n="92" d="100"/>
          <a:sy n="92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1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0112D-F225-4D56-8582-426E39EE4AA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6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556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C0482-06BD-4CD2-9F84-3DD26D6F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1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3" y="3330482"/>
            <a:ext cx="7435436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6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556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8653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28892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16840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5900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1761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229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 I </a:t>
            </a:r>
            <a:br>
              <a:rPr lang="en-US" altLang="en-US" dirty="0">
                <a:latin typeface="Helvetica" pitchFamily="34" charset="0"/>
                <a:cs typeface="Helvetica" pitchFamily="34" charset="0"/>
              </a:rPr>
            </a:br>
            <a:r>
              <a:rPr lang="en-US" altLang="en-US" sz="3000" dirty="0">
                <a:latin typeface="Helvetica" pitchFamily="34" charset="0"/>
                <a:cs typeface="Helvetica" pitchFamily="34" charset="0"/>
              </a:rPr>
              <a:t>Dichotomous Outcomes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Allows us to predict a dichotomous outcome from two or more predictor variables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Similar to MR, but interpretation is different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Not interpreted in units of the outcome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Rather in terms of the </a:t>
            </a:r>
            <a:r>
              <a:rPr lang="en-US" sz="2600" i="1" u="sng" dirty="0">
                <a:solidFill>
                  <a:srgbClr val="002060"/>
                </a:solidFill>
              </a:rPr>
              <a:t>natural log</a:t>
            </a:r>
            <a:r>
              <a:rPr lang="en-US" sz="2600" dirty="0">
                <a:solidFill>
                  <a:srgbClr val="002060"/>
                </a:solidFill>
              </a:rPr>
              <a:t> of odd ratios</a:t>
            </a:r>
          </a:p>
          <a:p>
            <a:pPr marL="0" lvl="2">
              <a:defRPr/>
            </a:pPr>
            <a:r>
              <a:rPr lang="en-US" sz="2600" dirty="0">
                <a:solidFill>
                  <a:srgbClr val="002060"/>
                </a:solidFill>
              </a:rPr>
              <a:t>	</a:t>
            </a:r>
          </a:p>
          <a:p>
            <a:pPr marL="0" lvl="2" algn="ctr">
              <a:defRPr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Ln(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odds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.233 + 1.439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l-GR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2">
              <a:defRPr/>
            </a:pPr>
            <a:endParaRPr lang="en-US" sz="2600" dirty="0">
              <a:solidFill>
                <a:srgbClr val="002060"/>
              </a:solidFill>
            </a:endParaRPr>
          </a:p>
          <a:p>
            <a:pPr lvl="2">
              <a:defRPr/>
            </a:pP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56643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When reporting include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The slope coefficient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i="1" dirty="0">
                <a:solidFill>
                  <a:srgbClr val="E87511"/>
                </a:solidFill>
              </a:rPr>
              <a:t>χ</a:t>
            </a:r>
            <a:r>
              <a:rPr lang="en-US" sz="3000" i="1" baseline="30000" dirty="0">
                <a:solidFill>
                  <a:srgbClr val="E87511"/>
                </a:solidFill>
              </a:rPr>
              <a:t>2</a:t>
            </a:r>
            <a:r>
              <a:rPr lang="en-US" sz="3000" baseline="30000" dirty="0">
                <a:solidFill>
                  <a:srgbClr val="E87511"/>
                </a:solidFill>
              </a:rPr>
              <a:t> </a:t>
            </a:r>
            <a:r>
              <a:rPr lang="en-US" sz="3000" dirty="0">
                <a:solidFill>
                  <a:srgbClr val="E87511"/>
                </a:solidFill>
              </a:rPr>
              <a:t>statistic instead of </a:t>
            </a:r>
            <a:r>
              <a:rPr lang="en-US" sz="3000" i="1" dirty="0">
                <a:solidFill>
                  <a:srgbClr val="E87511"/>
                </a:solidFill>
              </a:rPr>
              <a:t>t-</a:t>
            </a:r>
            <a:r>
              <a:rPr lang="en-US" sz="3000" dirty="0">
                <a:solidFill>
                  <a:srgbClr val="E87511"/>
                </a:solidFill>
              </a:rPr>
              <a:t>statistic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Probability of the test statistic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Interpretation of the coefficient</a:t>
            </a:r>
          </a:p>
          <a:p>
            <a:pPr lvl="1">
              <a:defRPr/>
            </a:pPr>
            <a:r>
              <a:rPr lang="en-US" sz="2000" dirty="0">
                <a:solidFill>
                  <a:srgbClr val="E87511"/>
                </a:solidFill>
              </a:rPr>
              <a:t>It appears that students’ quality of reading their textbook predicts their classification as A students, </a:t>
            </a:r>
            <a:r>
              <a:rPr lang="en-US" sz="2000" i="1" dirty="0">
                <a:solidFill>
                  <a:srgbClr val="E87511"/>
                </a:solidFill>
              </a:rPr>
              <a:t>b = </a:t>
            </a:r>
            <a:r>
              <a:rPr lang="en-US" sz="2000" dirty="0">
                <a:solidFill>
                  <a:srgbClr val="E87511"/>
                </a:solidFill>
              </a:rPr>
              <a:t>0.364, χ</a:t>
            </a:r>
            <a:r>
              <a:rPr lang="en-US" sz="2000" baseline="30000" dirty="0">
                <a:solidFill>
                  <a:srgbClr val="E87511"/>
                </a:solidFill>
              </a:rPr>
              <a:t>2</a:t>
            </a:r>
            <a:r>
              <a:rPr lang="en-US" sz="2000" baseline="-25000" dirty="0">
                <a:solidFill>
                  <a:srgbClr val="E87511"/>
                </a:solidFill>
              </a:rPr>
              <a:t>Wald </a:t>
            </a:r>
            <a:r>
              <a:rPr lang="en-US" sz="2000" dirty="0">
                <a:solidFill>
                  <a:srgbClr val="E87511"/>
                </a:solidFill>
              </a:rPr>
              <a:t>= 15.56, </a:t>
            </a:r>
            <a:r>
              <a:rPr lang="en-US" sz="2000" i="1" dirty="0">
                <a:solidFill>
                  <a:srgbClr val="E87511"/>
                </a:solidFill>
              </a:rPr>
              <a:t>p</a:t>
            </a:r>
            <a:r>
              <a:rPr lang="en-US" sz="2000" dirty="0">
                <a:solidFill>
                  <a:srgbClr val="E87511"/>
                </a:solidFill>
              </a:rPr>
              <a:t> &lt; 0.001. For every 1 unit increase in quality of reading, students are 1.439 times more likely to get an A grade rather than a B grade.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67050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When reporting include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Pseudo-</a:t>
            </a:r>
            <a:r>
              <a:rPr lang="en-US" sz="3000" i="1" dirty="0">
                <a:solidFill>
                  <a:srgbClr val="E87511"/>
                </a:solidFill>
              </a:rPr>
              <a:t>R</a:t>
            </a:r>
            <a:r>
              <a:rPr lang="en-US" sz="3000" i="1" baseline="30000" dirty="0">
                <a:solidFill>
                  <a:srgbClr val="E87511"/>
                </a:solidFill>
              </a:rPr>
              <a:t>2 </a:t>
            </a:r>
            <a:r>
              <a:rPr lang="en-US" sz="3000" dirty="0">
                <a:solidFill>
                  <a:srgbClr val="E87511"/>
                </a:solidFill>
              </a:rPr>
              <a:t>and interpretation</a:t>
            </a:r>
            <a:endParaRPr lang="en-US" sz="3000" i="1" baseline="30000" dirty="0">
              <a:solidFill>
                <a:srgbClr val="E8751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10453"/>
              </p:ext>
            </p:extLst>
          </p:nvPr>
        </p:nvGraphicFramePr>
        <p:xfrm>
          <a:off x="2901950" y="2646363"/>
          <a:ext cx="2720975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87320" imgH="469800" progId="Equation.3">
                  <p:embed/>
                </p:oleObj>
              </mc:Choice>
              <mc:Fallback>
                <p:oleObj name="Equation" r:id="rId3" imgW="78732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2646363"/>
                        <a:ext cx="2720975" cy="162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75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When reporting include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Pseudo-</a:t>
            </a:r>
            <a:r>
              <a:rPr lang="en-US" sz="3000" i="1" dirty="0">
                <a:solidFill>
                  <a:srgbClr val="E87511"/>
                </a:solidFill>
              </a:rPr>
              <a:t>R</a:t>
            </a:r>
            <a:r>
              <a:rPr lang="en-US" sz="3000" i="1" baseline="30000" dirty="0">
                <a:solidFill>
                  <a:srgbClr val="E87511"/>
                </a:solidFill>
              </a:rPr>
              <a:t>2 </a:t>
            </a:r>
            <a:r>
              <a:rPr lang="en-US" sz="3000" dirty="0">
                <a:solidFill>
                  <a:srgbClr val="E87511"/>
                </a:solidFill>
              </a:rPr>
              <a:t>interpretation</a:t>
            </a:r>
            <a:endParaRPr lang="en-US" sz="3000" i="1" baseline="30000" dirty="0">
              <a:solidFill>
                <a:srgbClr val="E8751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313947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There is a 4.3% improvement in fit in predicting students’ course letter grades when reading quality is entered into the model, </a:t>
            </a:r>
            <a:r>
              <a:rPr lang="en-US" sz="3200" i="1" dirty="0"/>
              <a:t>R</a:t>
            </a:r>
            <a:r>
              <a:rPr lang="en-US" sz="3200" i="1" baseline="30000" dirty="0"/>
              <a:t>2</a:t>
            </a:r>
            <a:r>
              <a:rPr lang="en-US" sz="3200" baseline="-25000" dirty="0"/>
              <a:t>Cox &amp; Snell</a:t>
            </a:r>
            <a:r>
              <a:rPr lang="en-US" sz="3200" dirty="0"/>
              <a:t> = 0.043. </a:t>
            </a:r>
          </a:p>
        </p:txBody>
      </p:sp>
    </p:spTree>
    <p:extLst>
      <p:ext uri="{BB962C8B-B14F-4D97-AF65-F5344CB8AC3E}">
        <p14:creationId xmlns:p14="http://schemas.microsoft.com/office/powerpoint/2010/main" val="396554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Education 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What if we add another predictor?</a:t>
            </a:r>
          </a:p>
          <a:p>
            <a:pPr>
              <a:defRPr/>
            </a:pPr>
            <a:endParaRPr lang="en-US" sz="800" dirty="0">
              <a:solidFill>
                <a:srgbClr val="11348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Outcome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Student letter grade </a:t>
            </a:r>
            <a:r>
              <a:rPr lang="en-US" altLang="en-US" sz="2400" dirty="0">
                <a:solidFill>
                  <a:schemeClr val="tx1"/>
                </a:solidFill>
                <a:sym typeface="Symbol" pitchFamily="18" charset="2"/>
              </a:rPr>
              <a:t>(A = 1 and B = 0 students only)</a:t>
            </a: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Predictors</a:t>
            </a:r>
            <a:endParaRPr lang="en-US" sz="280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E87511"/>
                </a:solidFill>
                <a:sym typeface="Symbol" pitchFamily="18" charset="2"/>
              </a:rPr>
              <a:t>Self-reported quality of textbook reading </a:t>
            </a:r>
          </a:p>
          <a:p>
            <a:pPr lvl="1">
              <a:defRPr/>
            </a:pPr>
            <a:r>
              <a:rPr lang="en-US" sz="1700" dirty="0">
                <a:solidFill>
                  <a:schemeClr val="tx1"/>
                </a:solidFill>
                <a:sym typeface="Symbol" pitchFamily="18" charset="2"/>
              </a:rPr>
              <a:t>(1 = never read; 2 = skim; 3 = quick read; 4 = read all/think; 5 = read all/think and relate)</a:t>
            </a:r>
            <a:endParaRPr lang="en-US" sz="1700" dirty="0">
              <a:solidFill>
                <a:srgbClr val="E8751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E87511"/>
                </a:solidFill>
                <a:sym typeface="Symbol" pitchFamily="18" charset="2"/>
              </a:rPr>
              <a:t>Self-reported lecture attendance </a:t>
            </a:r>
          </a:p>
          <a:p>
            <a:pPr lvl="1">
              <a:defRPr/>
            </a:pPr>
            <a:r>
              <a:rPr lang="en-US" sz="1500" b="1" dirty="0">
                <a:solidFill>
                  <a:schemeClr val="tx1"/>
                </a:solidFill>
                <a:sym typeface="Symbol" pitchFamily="18" charset="2"/>
              </a:rPr>
              <a:t>(1 = never miss; 2 = almost all; 3 = most; 4 = half; 5 = miss most; 6 = miss almost all; 7 = never attend)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3000" dirty="0">
              <a:solidFill>
                <a:srgbClr val="E87511"/>
              </a:solidFill>
            </a:endParaRPr>
          </a:p>
          <a:p>
            <a:pPr marL="0" lvl="1">
              <a:defRPr/>
            </a:pPr>
            <a:endParaRPr lang="en-US" sz="3000" i="1" dirty="0">
              <a:solidFill>
                <a:srgbClr val="E8751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06226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709568-594A-4DB4-99EE-84A273348693}"/>
              </a:ext>
            </a:extLst>
          </p:cNvPr>
          <p:cNvSpPr/>
          <p:nvPr/>
        </p:nvSpPr>
        <p:spPr>
          <a:xfrm>
            <a:off x="533400" y="1382206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E87511"/>
                </a:solidFill>
              </a:rPr>
              <a:t>It appears that students’ quality of reading their textbook predicts their classification as A students, </a:t>
            </a:r>
            <a:r>
              <a:rPr lang="en-US" sz="2000" i="1" dirty="0">
                <a:solidFill>
                  <a:srgbClr val="E87511"/>
                </a:solidFill>
              </a:rPr>
              <a:t>b = </a:t>
            </a:r>
            <a:r>
              <a:rPr lang="en-US" sz="2000" dirty="0">
                <a:solidFill>
                  <a:srgbClr val="E87511"/>
                </a:solidFill>
              </a:rPr>
              <a:t>0.323, χ</a:t>
            </a:r>
            <a:r>
              <a:rPr lang="en-US" sz="2000" baseline="30000" dirty="0">
                <a:solidFill>
                  <a:srgbClr val="E87511"/>
                </a:solidFill>
              </a:rPr>
              <a:t>2</a:t>
            </a:r>
            <a:r>
              <a:rPr lang="en-US" sz="2000" baseline="-25000" dirty="0">
                <a:solidFill>
                  <a:srgbClr val="E87511"/>
                </a:solidFill>
              </a:rPr>
              <a:t>Wald</a:t>
            </a:r>
            <a:r>
              <a:rPr lang="en-US" sz="2000" dirty="0">
                <a:solidFill>
                  <a:srgbClr val="E87511"/>
                </a:solidFill>
              </a:rPr>
              <a:t> = 11.80, </a:t>
            </a:r>
            <a:r>
              <a:rPr lang="en-US" sz="2000" i="1" dirty="0">
                <a:solidFill>
                  <a:srgbClr val="E87511"/>
                </a:solidFill>
              </a:rPr>
              <a:t>p</a:t>
            </a:r>
            <a:r>
              <a:rPr lang="en-US" sz="2000" dirty="0">
                <a:solidFill>
                  <a:srgbClr val="E87511"/>
                </a:solidFill>
              </a:rPr>
              <a:t> = 0.001. For every 1 unit increase in quality of reading, students are 1.381 times as likely to get an A grade than a B grade.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F75646-EE19-4A95-99B2-96AF81139FA0}"/>
              </a:ext>
            </a:extLst>
          </p:cNvPr>
          <p:cNvSpPr/>
          <p:nvPr/>
        </p:nvSpPr>
        <p:spPr>
          <a:xfrm>
            <a:off x="533400" y="2703245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E87511"/>
                </a:solidFill>
              </a:rPr>
              <a:t>It appears that students’ attendance to classes predicts their classification as A students, </a:t>
            </a:r>
            <a:r>
              <a:rPr lang="en-US" sz="2000" i="1" dirty="0">
                <a:solidFill>
                  <a:srgbClr val="E87511"/>
                </a:solidFill>
              </a:rPr>
              <a:t>b = </a:t>
            </a:r>
            <a:r>
              <a:rPr lang="en-US" sz="2000" dirty="0">
                <a:solidFill>
                  <a:srgbClr val="E87511"/>
                </a:solidFill>
              </a:rPr>
              <a:t>-0.388, χ</a:t>
            </a:r>
            <a:r>
              <a:rPr lang="en-US" sz="2000" baseline="30000" dirty="0">
                <a:solidFill>
                  <a:srgbClr val="E87511"/>
                </a:solidFill>
              </a:rPr>
              <a:t>2</a:t>
            </a:r>
            <a:r>
              <a:rPr lang="en-US" sz="2000" baseline="-25000" dirty="0">
                <a:solidFill>
                  <a:srgbClr val="E87511"/>
                </a:solidFill>
              </a:rPr>
              <a:t>Wald</a:t>
            </a:r>
            <a:r>
              <a:rPr lang="en-US" sz="2000" dirty="0">
                <a:solidFill>
                  <a:srgbClr val="E87511"/>
                </a:solidFill>
              </a:rPr>
              <a:t> = 9.527, </a:t>
            </a:r>
            <a:r>
              <a:rPr lang="en-US" sz="2000" i="1" dirty="0">
                <a:solidFill>
                  <a:srgbClr val="E87511"/>
                </a:solidFill>
              </a:rPr>
              <a:t>p</a:t>
            </a:r>
            <a:r>
              <a:rPr lang="en-US" sz="2000" dirty="0">
                <a:solidFill>
                  <a:srgbClr val="E87511"/>
                </a:solidFill>
              </a:rPr>
              <a:t> = 0.002. For every 1 scale unit increase in absences, students are 0.679 times as likely to get an A grade than a B grade.</a:t>
            </a:r>
          </a:p>
        </p:txBody>
      </p:sp>
    </p:spTree>
    <p:extLst>
      <p:ext uri="{BB962C8B-B14F-4D97-AF65-F5344CB8AC3E}">
        <p14:creationId xmlns:p14="http://schemas.microsoft.com/office/powerpoint/2010/main" val="27620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When reporting include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Pseudo-</a:t>
            </a:r>
            <a:r>
              <a:rPr lang="en-US" sz="3000" i="1" dirty="0">
                <a:solidFill>
                  <a:srgbClr val="E87511"/>
                </a:solidFill>
              </a:rPr>
              <a:t>R</a:t>
            </a:r>
            <a:r>
              <a:rPr lang="en-US" sz="3000" i="1" baseline="30000" dirty="0">
                <a:solidFill>
                  <a:srgbClr val="E87511"/>
                </a:solidFill>
              </a:rPr>
              <a:t>2 </a:t>
            </a:r>
            <a:r>
              <a:rPr lang="en-US" sz="3000" dirty="0">
                <a:solidFill>
                  <a:srgbClr val="E87511"/>
                </a:solidFill>
              </a:rPr>
              <a:t>and interpretation for additional predictor</a:t>
            </a:r>
            <a:endParaRPr lang="en-US" sz="3000" i="1" baseline="30000" dirty="0">
              <a:solidFill>
                <a:srgbClr val="E8751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790876"/>
              </p:ext>
            </p:extLst>
          </p:nvPr>
        </p:nvGraphicFramePr>
        <p:xfrm>
          <a:off x="2024063" y="2778125"/>
          <a:ext cx="447675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2778125"/>
                        <a:ext cx="4476750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9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When reporting include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Pseudo-</a:t>
            </a:r>
            <a:r>
              <a:rPr lang="en-US" sz="3000" i="1" dirty="0">
                <a:solidFill>
                  <a:srgbClr val="E87511"/>
                </a:solidFill>
              </a:rPr>
              <a:t>R</a:t>
            </a:r>
            <a:r>
              <a:rPr lang="en-US" sz="3000" i="1" baseline="30000" dirty="0">
                <a:solidFill>
                  <a:srgbClr val="E87511"/>
                </a:solidFill>
              </a:rPr>
              <a:t>2 </a:t>
            </a:r>
            <a:r>
              <a:rPr lang="en-US" sz="3000" dirty="0">
                <a:solidFill>
                  <a:srgbClr val="E87511"/>
                </a:solidFill>
              </a:rPr>
              <a:t>and interpretation for overall model</a:t>
            </a:r>
            <a:endParaRPr lang="en-US" sz="3000" i="1" baseline="30000" dirty="0">
              <a:solidFill>
                <a:srgbClr val="E8751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3000" dirty="0">
              <a:solidFill>
                <a:srgbClr val="E8751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03969"/>
              </p:ext>
            </p:extLst>
          </p:nvPr>
        </p:nvGraphicFramePr>
        <p:xfrm>
          <a:off x="2024063" y="2778125"/>
          <a:ext cx="447675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2778125"/>
                        <a:ext cx="4476750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8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Allows us to predict a dichotomous outcome from one or more predictor variables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Similar to MR, but interpretation is different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Not interpreted in units of the outcome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Rather in terms of the natural log of odds ratios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54456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A basic understanding of odd ratios is required to understand the interpretation to logistic regression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The odds ratio is based on probability of an event occurring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948332"/>
              </p:ext>
            </p:extLst>
          </p:nvPr>
        </p:nvGraphicFramePr>
        <p:xfrm>
          <a:off x="1909762" y="3657600"/>
          <a:ext cx="5400675" cy="2004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560" imgH="457200" progId="Equation.3">
                  <p:embed/>
                </p:oleObj>
              </mc:Choice>
              <mc:Fallback>
                <p:oleObj name="Equation" r:id="rId3" imgW="123156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2" y="3657600"/>
                        <a:ext cx="5400675" cy="2004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64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A basic understanding of odd ratios is required to understand the interpretation to logistic regression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Conversely, probability is based on the odds ratio of an event occurring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729590"/>
              </p:ext>
            </p:extLst>
          </p:nvPr>
        </p:nvGraphicFramePr>
        <p:xfrm>
          <a:off x="2286000" y="3124200"/>
          <a:ext cx="528955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6360" imgH="393480" progId="Equation.3">
                  <p:embed/>
                </p:oleObj>
              </mc:Choice>
              <mc:Fallback>
                <p:oleObj name="Equation" r:id="rId3" imgW="1206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124200"/>
                        <a:ext cx="5289550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53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Allows us to predict a dichotomous outcome from two or more predictor variables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Similar to MR, but interpretation is different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Not interpreted in units of the outcome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Rather in terms of the </a:t>
            </a:r>
            <a:r>
              <a:rPr lang="en-US" sz="2600" i="1" u="sng" dirty="0">
                <a:solidFill>
                  <a:srgbClr val="002060"/>
                </a:solidFill>
              </a:rPr>
              <a:t>natural log</a:t>
            </a:r>
            <a:r>
              <a:rPr lang="en-US" sz="2600" dirty="0">
                <a:solidFill>
                  <a:srgbClr val="002060"/>
                </a:solidFill>
              </a:rPr>
              <a:t> of odd ratios</a:t>
            </a:r>
          </a:p>
          <a:p>
            <a:pPr marL="0" lvl="2">
              <a:defRPr/>
            </a:pPr>
            <a:r>
              <a:rPr lang="en-US" sz="2600" dirty="0">
                <a:solidFill>
                  <a:srgbClr val="002060"/>
                </a:solidFill>
              </a:rPr>
              <a:t>	</a:t>
            </a:r>
          </a:p>
          <a:p>
            <a:pPr marL="0" lvl="2" algn="ctr">
              <a:defRPr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Ln(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odds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+ </a:t>
            </a:r>
            <a:r>
              <a:rPr lang="el-GR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2">
              <a:defRPr/>
            </a:pPr>
            <a:endParaRPr lang="en-US" sz="2600" dirty="0">
              <a:solidFill>
                <a:srgbClr val="002060"/>
              </a:solidFill>
            </a:endParaRPr>
          </a:p>
          <a:p>
            <a:pPr lvl="2">
              <a:defRPr/>
            </a:pP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27920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Allows us to predict a dichotomous outcome from two or more predictor variables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Similar to MR, but interpretation is different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Not interpreted in units of the outcome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Or in terms of log base e </a:t>
            </a:r>
          </a:p>
          <a:p>
            <a:pPr marL="0" lvl="2">
              <a:defRPr/>
            </a:pPr>
            <a:r>
              <a:rPr lang="en-US" sz="2600" dirty="0">
                <a:solidFill>
                  <a:srgbClr val="002060"/>
                </a:solidFill>
              </a:rPr>
              <a:t>	</a:t>
            </a:r>
          </a:p>
          <a:p>
            <a:pPr marL="0" lvl="2" algn="ctr">
              <a:defRPr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odds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e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+ </a:t>
            </a:r>
            <a:r>
              <a:rPr lang="el-GR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2">
              <a:defRPr/>
            </a:pPr>
            <a:endParaRPr lang="en-US" sz="2600" dirty="0">
              <a:solidFill>
                <a:srgbClr val="002060"/>
              </a:solidFill>
            </a:endParaRPr>
          </a:p>
          <a:p>
            <a:pPr lvl="2">
              <a:defRPr/>
            </a:pP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09022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Does not have the same assumptions as MR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Non-normality, non-linearity, and heteroscedasticity are no longer concerns</a:t>
            </a: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However still should have,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Independence of observations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Independence of predictors (no </a:t>
            </a:r>
            <a:r>
              <a:rPr lang="en-US" sz="3000" dirty="0" err="1">
                <a:solidFill>
                  <a:srgbClr val="E87511"/>
                </a:solidFill>
              </a:rPr>
              <a:t>multicollinearity</a:t>
            </a:r>
            <a:r>
              <a:rPr lang="en-US" sz="3000" dirty="0">
                <a:solidFill>
                  <a:srgbClr val="E87511"/>
                </a:solidFill>
              </a:rPr>
              <a:t>)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No influential observations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rgbClr val="E87511"/>
                </a:solidFill>
              </a:rPr>
              <a:t>Larger sample sizes (power)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31859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Education 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Does the quality of textbook reading differentiate “A” grade students from “B” grade students?</a:t>
            </a:r>
          </a:p>
          <a:p>
            <a:pPr>
              <a:defRPr/>
            </a:pPr>
            <a:endParaRPr lang="en-US" sz="8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1900" dirty="0">
              <a:solidFill>
                <a:srgbClr val="11348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Part of a secondary question to the </a:t>
            </a:r>
            <a:r>
              <a:rPr lang="en-US" dirty="0" err="1">
                <a:solidFill>
                  <a:srgbClr val="113480"/>
                </a:solidFill>
              </a:rPr>
              <a:t>LearnSmart</a:t>
            </a:r>
            <a:r>
              <a:rPr lang="en-US" dirty="0">
                <a:solidFill>
                  <a:srgbClr val="113480"/>
                </a:solidFill>
              </a:rPr>
              <a:t> grant analysis</a:t>
            </a:r>
          </a:p>
          <a:p>
            <a:pPr>
              <a:defRPr/>
            </a:pPr>
            <a:endParaRPr lang="en-US" sz="1900" dirty="0">
              <a:solidFill>
                <a:srgbClr val="11348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From a national sample of introductory psychology students</a:t>
            </a:r>
          </a:p>
          <a:p>
            <a:pPr>
              <a:defRPr/>
            </a:pPr>
            <a:endParaRPr lang="en-US" sz="1900" dirty="0">
              <a:solidFill>
                <a:srgbClr val="11348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Outcome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Student letter grade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(A = 1 and B = 0 students only)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Non-event is coded as 0</a:t>
            </a: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Predictors </a:t>
            </a:r>
            <a:endParaRPr lang="en-US" sz="280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E87511"/>
                </a:solidFill>
                <a:sym typeface="Symbol" pitchFamily="18" charset="2"/>
              </a:rPr>
              <a:t>Self-reported quality of textbook reading                       </a:t>
            </a:r>
          </a:p>
          <a:p>
            <a:pPr lvl="1">
              <a:defRPr/>
            </a:pPr>
            <a:r>
              <a:rPr lang="en-US" sz="2200" dirty="0">
                <a:solidFill>
                  <a:schemeClr val="tx1"/>
                </a:solidFill>
                <a:sym typeface="Symbol" pitchFamily="18" charset="2"/>
              </a:rPr>
              <a:t>(1 = never read; 2 = skim; 3 = quick read; 4 = read all/think; 5 = read all/think and relate)</a:t>
            </a:r>
            <a:endParaRPr lang="en-US" sz="2200" dirty="0">
              <a:solidFill>
                <a:srgbClr val="E87511"/>
              </a:solidFill>
            </a:endParaRPr>
          </a:p>
          <a:p>
            <a:pPr marL="0" lvl="1">
              <a:defRPr/>
            </a:pPr>
            <a:endParaRPr lang="en-US" sz="3000" i="1" dirty="0">
              <a:solidFill>
                <a:srgbClr val="E8751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428053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Logistic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Allows us to predict a dichotomous outcome from two or more predictor variables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Similar to MR, but interpretation is different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Not interpreted in units of the outcome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002060"/>
                </a:solidFill>
              </a:rPr>
              <a:t>Or in terms of log base e </a:t>
            </a:r>
          </a:p>
          <a:p>
            <a:pPr marL="0" lvl="2">
              <a:defRPr/>
            </a:pPr>
            <a:r>
              <a:rPr lang="en-US" sz="2600" dirty="0">
                <a:solidFill>
                  <a:srgbClr val="002060"/>
                </a:solidFill>
              </a:rPr>
              <a:t>	</a:t>
            </a:r>
          </a:p>
          <a:p>
            <a:pPr marL="0" lvl="2" algn="ctr">
              <a:defRPr/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odds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e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-1.456</a:t>
            </a:r>
            <a:r>
              <a:rPr lang="en-US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.364X</a:t>
            </a:r>
            <a:r>
              <a:rPr lang="en-US" sz="2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l-GR" sz="3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2">
              <a:defRPr/>
            </a:pPr>
            <a:endParaRPr lang="en-US" sz="2600" dirty="0">
              <a:solidFill>
                <a:srgbClr val="002060"/>
              </a:solidFill>
            </a:endParaRPr>
          </a:p>
          <a:p>
            <a:pPr lvl="2">
              <a:defRPr/>
            </a:pP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78902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8300</TotalTime>
  <Words>939</Words>
  <Application>Microsoft Office PowerPoint</Application>
  <PresentationFormat>On-screen Show (4:3)</PresentationFormat>
  <Paragraphs>129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Helvetica</vt:lpstr>
      <vt:lpstr>Lucida Grande</vt:lpstr>
      <vt:lpstr>Times New Roman</vt:lpstr>
      <vt:lpstr>Wingdings</vt:lpstr>
      <vt:lpstr>Office Theme</vt:lpstr>
      <vt:lpstr>Equation</vt:lpstr>
      <vt:lpstr>Logistic Regression I  Dichotomous Outcomes</vt:lpstr>
      <vt:lpstr>Logistic Regression</vt:lpstr>
      <vt:lpstr>Logistic Regression</vt:lpstr>
      <vt:lpstr>Logistic Regression</vt:lpstr>
      <vt:lpstr>Logistic Regression</vt:lpstr>
      <vt:lpstr>Logistic Regression</vt:lpstr>
      <vt:lpstr>Logistic Regression</vt:lpstr>
      <vt:lpstr>Education Example</vt:lpstr>
      <vt:lpstr>Logistic Regression</vt:lpstr>
      <vt:lpstr>Logistic Regression</vt:lpstr>
      <vt:lpstr>Logistic Regression</vt:lpstr>
      <vt:lpstr>Logistic Regression</vt:lpstr>
      <vt:lpstr>Logistic Regression</vt:lpstr>
      <vt:lpstr>Education Example</vt:lpstr>
      <vt:lpstr>PowerPoint Presentation</vt:lpstr>
      <vt:lpstr>Logistic Regression</vt:lpstr>
      <vt:lpstr>Logistic Regression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342</cp:revision>
  <cp:lastPrinted>2023-03-29T14:53:19Z</cp:lastPrinted>
  <dcterms:created xsi:type="dcterms:W3CDTF">2014-04-02T23:00:51Z</dcterms:created>
  <dcterms:modified xsi:type="dcterms:W3CDTF">2023-03-29T15:19:56Z</dcterms:modified>
</cp:coreProperties>
</file>