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64" r:id="rId2"/>
    <p:sldId id="355" r:id="rId3"/>
    <p:sldId id="356" r:id="rId4"/>
    <p:sldId id="357" r:id="rId5"/>
    <p:sldId id="358" r:id="rId6"/>
    <p:sldId id="332" r:id="rId7"/>
    <p:sldId id="665" r:id="rId8"/>
    <p:sldId id="666" r:id="rId9"/>
    <p:sldId id="353" r:id="rId10"/>
    <p:sldId id="668" r:id="rId11"/>
    <p:sldId id="669" r:id="rId12"/>
    <p:sldId id="667" r:id="rId13"/>
    <p:sldId id="670" r:id="rId1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511"/>
    <a:srgbClr val="E0E0E0"/>
    <a:srgbClr val="EF8923"/>
    <a:srgbClr val="E4E4E4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1" autoAdjust="0"/>
  </p:normalViewPr>
  <p:slideViewPr>
    <p:cSldViewPr>
      <p:cViewPr varScale="1">
        <p:scale>
          <a:sx n="94" d="100"/>
          <a:sy n="94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63F8-7FB4-4688-9396-4F6D68B2DC4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384A5-195B-42F4-8020-FCD92C7A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65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229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Basics in Instrument Development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endParaRPr lang="en-US" altLang="en-US" sz="3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Evaluating Items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Improving measurement quality (Cont.)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Ensure all relevant domains are represented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 multiple raters or scorers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Preferably 10-20 raters per item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Include reverse coded items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Include a nonsense item or two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 don’t like it when </a:t>
            </a:r>
            <a:r>
              <a:rPr lang="en-US" dirty="0" err="1"/>
              <a:t>trands</a:t>
            </a:r>
            <a:r>
              <a:rPr lang="en-US" dirty="0"/>
              <a:t> are </a:t>
            </a:r>
            <a:r>
              <a:rPr lang="en-US" dirty="0" err="1"/>
              <a:t>pitchhiked</a:t>
            </a:r>
            <a:endParaRPr lang="en-US" dirty="0"/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Evaluating Items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Improving measurement quality (Cont.)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Include socially desirable response items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Self-enhancement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/>
              <a:t>My first impression always turns out to be right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Self-denial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/>
              <a:t>I have never thought about hurting someone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Impression management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/>
              <a:t>I always pick up litter on the street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Randomize order of items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0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Writing Good Items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Improving measurement quality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Write clear, concise, and short items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Write at a 10</a:t>
            </a:r>
            <a:r>
              <a:rPr lang="en-US" baseline="30000" dirty="0">
                <a:solidFill>
                  <a:srgbClr val="E87511"/>
                </a:solidFill>
              </a:rPr>
              <a:t>th</a:t>
            </a:r>
            <a:r>
              <a:rPr lang="en-US" dirty="0">
                <a:solidFill>
                  <a:srgbClr val="E87511"/>
                </a:solidFill>
              </a:rPr>
              <a:t> grade reading level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Do not write double-barreled items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It pleases me when I see others disobey social norms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obligations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Avoid leading questions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Words like “force” and “prohibit” can produce bias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 prefer flame-broiled, juicy hamburger patties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 prefer microwaved, frozen hamburger patties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Writing Good Items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Improving measurement quality (Cont.)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 between 7 and 10 anchor points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Avoid unbalanced questions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 think it is OK to occasionally club seals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Avoid redundant words, phrases, and formats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Can “confuse” psychometric analyses such as factor analysis and item reliability analyses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Establish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Content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Degree to which measure covers related domains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Criterion-related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Degree to which a measure predicts an outcome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Construct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Degree to which a measure represents a single-construct (</a:t>
            </a:r>
            <a:r>
              <a:rPr lang="en-US" dirty="0" err="1">
                <a:solidFill>
                  <a:srgbClr val="E87511"/>
                </a:solidFill>
              </a:rPr>
              <a:t>uni</a:t>
            </a:r>
            <a:r>
              <a:rPr lang="en-US" dirty="0">
                <a:solidFill>
                  <a:srgbClr val="E87511"/>
                </a:solidFill>
              </a:rPr>
              <a:t>-dimensional)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Content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Have experts review the content of the measure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What are the domains of the construct?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they proportionally represented?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However, can be subjective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Criterion-Related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Two types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Concurrent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Measure is compared to another established measure that predicts criterion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Scores between the two measures are correlated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Construct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Three criteria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Have a strong relationship with similarly related (</a:t>
            </a:r>
            <a:r>
              <a:rPr lang="en-US" dirty="0">
                <a:solidFill>
                  <a:schemeClr val="tx1"/>
                </a:solidFill>
              </a:rPr>
              <a:t>convergent validity</a:t>
            </a:r>
            <a:r>
              <a:rPr lang="en-US" dirty="0">
                <a:solidFill>
                  <a:srgbClr val="E87511"/>
                </a:solidFill>
              </a:rPr>
              <a:t>) and a weak relationship with non-related measures (</a:t>
            </a:r>
            <a:r>
              <a:rPr lang="en-US" dirty="0">
                <a:solidFill>
                  <a:schemeClr val="tx1"/>
                </a:solidFill>
              </a:rPr>
              <a:t>discriminant/divergent validity</a:t>
            </a:r>
            <a:r>
              <a:rPr lang="en-US" dirty="0">
                <a:solidFill>
                  <a:srgbClr val="E87511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Differentiate between known groups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Measure a single construct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Establish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Test-Retest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Consistency of response by the same individual on the same instrument (or parallel instruments)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Internal consistency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Consistency of individuals’ responses across items on the same instrument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Content Development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Establish instrument validity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Identify a construct of interest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Identify all relevant domains of construct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Develop items that represent each domain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Review items with subject matter experts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Q-sort, identify gaps, and revise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Pilot test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Content Development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Establish instrument validity (cont.)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Evaluate psychometric properties and revise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Exploratory principal components/factor analysis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Cronbach’s alpha and item reliability analyses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Field test and evaluate psychometric properties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Test-retest reliability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Concurrent, convergent, and discriminant validity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Exploratory principal components/factor analysis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Cronbach’s alpha and item reliability analyses</a:t>
            </a: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Revise and field test as needed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Confirmatory factor analysis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Evaluating Items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Improving measurement quality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Select and revise items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Increase the number of “good” items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Items that increase Cronbach’s alpha, are not redundant, and maintain an acceptable average item correlation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Lengthen item scales (increase variation)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Administer systematically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Time data collection appropriately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613</Words>
  <Application>Microsoft Office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</vt:lpstr>
      <vt:lpstr>Lucida Grande</vt:lpstr>
      <vt:lpstr>Office Theme</vt:lpstr>
      <vt:lpstr>Basics in Instrument Development </vt:lpstr>
      <vt:lpstr>Establish Validity</vt:lpstr>
      <vt:lpstr>Content Validity</vt:lpstr>
      <vt:lpstr>Criterion-Related Validity</vt:lpstr>
      <vt:lpstr>Construct Validity</vt:lpstr>
      <vt:lpstr>Establish Reliability</vt:lpstr>
      <vt:lpstr>Content Development</vt:lpstr>
      <vt:lpstr>Content Development</vt:lpstr>
      <vt:lpstr>Evaluating Items</vt:lpstr>
      <vt:lpstr>Evaluating Items</vt:lpstr>
      <vt:lpstr>Evaluating Items</vt:lpstr>
      <vt:lpstr>Writing Good Items</vt:lpstr>
      <vt:lpstr>Writing Good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455</cp:revision>
  <cp:lastPrinted>2019-03-20T18:45:36Z</cp:lastPrinted>
  <dcterms:created xsi:type="dcterms:W3CDTF">2014-04-02T23:00:51Z</dcterms:created>
  <dcterms:modified xsi:type="dcterms:W3CDTF">2023-03-01T14:24:49Z</dcterms:modified>
</cp:coreProperties>
</file>