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3" r:id="rId2"/>
    <p:sldId id="391" r:id="rId3"/>
    <p:sldId id="392" r:id="rId4"/>
    <p:sldId id="393" r:id="rId5"/>
    <p:sldId id="395" r:id="rId6"/>
    <p:sldId id="528" r:id="rId7"/>
    <p:sldId id="529" r:id="rId8"/>
    <p:sldId id="394" r:id="rId9"/>
    <p:sldId id="397" r:id="rId10"/>
    <p:sldId id="400" r:id="rId11"/>
    <p:sldId id="401" r:id="rId12"/>
    <p:sldId id="402" r:id="rId13"/>
    <p:sldId id="403" r:id="rId14"/>
    <p:sldId id="409" r:id="rId15"/>
    <p:sldId id="408" r:id="rId16"/>
    <p:sldId id="411" r:id="rId17"/>
    <p:sldId id="412" r:id="rId18"/>
    <p:sldId id="414" r:id="rId19"/>
    <p:sldId id="415" r:id="rId20"/>
    <p:sldId id="416" r:id="rId21"/>
    <p:sldId id="405" r:id="rId22"/>
    <p:sldId id="406" r:id="rId23"/>
    <p:sldId id="407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23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ED414F73-9D0B-4938-91C4-3BE4D34044DC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35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ED414F73-9D0B-4938-91C4-3BE4D34044DC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9834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2: Alternative Hypothesis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Non-directional </a:t>
            </a:r>
            <a:r>
              <a:rPr lang="en-US" altLang="en-US" dirty="0"/>
              <a:t>H</a:t>
            </a:r>
            <a:r>
              <a:rPr lang="en-US" altLang="en-US" baseline="-25000" dirty="0"/>
              <a:t>A</a:t>
            </a:r>
            <a:endParaRPr lang="en-US" dirty="0">
              <a:solidFill>
                <a:srgbClr val="11348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Allows the data to be larger or smaller than the identified value in the null hypothesis (two-tailed)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/>
              <a:t>Directional H</a:t>
            </a:r>
            <a:r>
              <a:rPr lang="en-US" altLang="en-US" baseline="-25000" dirty="0"/>
              <a:t>A</a:t>
            </a:r>
            <a:endParaRPr lang="en-US" dirty="0">
              <a:solidFill>
                <a:srgbClr val="11348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Specifies that sampled data will be </a:t>
            </a:r>
            <a:r>
              <a:rPr lang="en-US" altLang="en-US" b="1" i="1" dirty="0">
                <a:solidFill>
                  <a:srgbClr val="EF8923"/>
                </a:solidFill>
              </a:rPr>
              <a:t>either</a:t>
            </a:r>
            <a:r>
              <a:rPr lang="en-US" altLang="en-US" dirty="0">
                <a:solidFill>
                  <a:srgbClr val="EF8923"/>
                </a:solidFill>
              </a:rPr>
              <a:t> higher or lower (not both) than the identified value in the null hypothesis (one-tailed)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When to use directional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2: Alternative Hypothesis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Stated in words: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RQ: Is household anxiety level associated with quality of sleep?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H</a:t>
            </a:r>
            <a:r>
              <a:rPr lang="en-US" altLang="en-US" baseline="-25000" dirty="0">
                <a:solidFill>
                  <a:srgbClr val="EF8923"/>
                </a:solidFill>
              </a:rPr>
              <a:t>A</a:t>
            </a:r>
            <a:r>
              <a:rPr lang="en-US" altLang="en-US" dirty="0">
                <a:solidFill>
                  <a:srgbClr val="EF8923"/>
                </a:solidFill>
              </a:rPr>
              <a:t>: There is a difference in the anxiety level of individuals with poor sleep and those with good sleep (H</a:t>
            </a:r>
            <a:r>
              <a:rPr lang="en-US" altLang="en-US" baseline="-25000" dirty="0">
                <a:solidFill>
                  <a:srgbClr val="EF8923"/>
                </a:solidFill>
              </a:rPr>
              <a:t>A</a:t>
            </a:r>
            <a:r>
              <a:rPr lang="en-US" altLang="en-US" dirty="0">
                <a:solidFill>
                  <a:srgbClr val="EF8923"/>
                </a:solidFill>
              </a:rPr>
              <a:t>: </a:t>
            </a:r>
            <a:r>
              <a:rPr lang="en-US" altLang="en-US" i="1" dirty="0" err="1">
                <a:solidFill>
                  <a:srgbClr val="EF8923"/>
                </a:solidFill>
              </a:rPr>
              <a:t>μ</a:t>
            </a:r>
            <a:r>
              <a:rPr lang="en-US" altLang="en-US" baseline="-25000" dirty="0" err="1">
                <a:solidFill>
                  <a:srgbClr val="EF8923"/>
                </a:solidFill>
              </a:rPr>
              <a:t>poor</a:t>
            </a:r>
            <a:r>
              <a:rPr lang="en-US" altLang="en-US" baseline="-25000" dirty="0">
                <a:solidFill>
                  <a:srgbClr val="EF8923"/>
                </a:solidFill>
              </a:rPr>
              <a:t> </a:t>
            </a:r>
            <a:r>
              <a:rPr lang="en-US" altLang="en-US" dirty="0">
                <a:solidFill>
                  <a:srgbClr val="EF8923"/>
                </a:solidFill>
              </a:rPr>
              <a:t>≠ </a:t>
            </a:r>
            <a:r>
              <a:rPr lang="en-US" altLang="en-US" i="1" dirty="0" err="1">
                <a:solidFill>
                  <a:srgbClr val="EF8923"/>
                </a:solidFill>
              </a:rPr>
              <a:t>μ</a:t>
            </a:r>
            <a:r>
              <a:rPr lang="en-US" altLang="en-US" baseline="-25000" dirty="0" err="1">
                <a:solidFill>
                  <a:srgbClr val="EF8923"/>
                </a:solidFill>
              </a:rPr>
              <a:t>good</a:t>
            </a:r>
            <a:r>
              <a:rPr lang="en-US" altLang="en-US" dirty="0">
                <a:solidFill>
                  <a:srgbClr val="EF8923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H</a:t>
            </a:r>
            <a:r>
              <a:rPr lang="en-US" altLang="en-US" baseline="-25000" dirty="0">
                <a:solidFill>
                  <a:srgbClr val="EF8923"/>
                </a:solidFill>
              </a:rPr>
              <a:t>A</a:t>
            </a:r>
            <a:r>
              <a:rPr lang="en-US" altLang="en-US" dirty="0">
                <a:solidFill>
                  <a:srgbClr val="EF8923"/>
                </a:solidFill>
              </a:rPr>
              <a:t>: There is a relationship between people’s anxiety levels and their quality of sleep (H</a:t>
            </a:r>
            <a:r>
              <a:rPr lang="en-US" altLang="en-US" baseline="-25000" dirty="0">
                <a:solidFill>
                  <a:srgbClr val="EF8923"/>
                </a:solidFill>
              </a:rPr>
              <a:t>A</a:t>
            </a:r>
            <a:r>
              <a:rPr lang="en-US" altLang="en-US" dirty="0">
                <a:solidFill>
                  <a:srgbClr val="EF8923"/>
                </a:solidFill>
              </a:rPr>
              <a:t>: </a:t>
            </a:r>
            <a:r>
              <a:rPr lang="en-US" altLang="en-US" i="1" dirty="0">
                <a:solidFill>
                  <a:srgbClr val="EF8923"/>
                </a:solidFill>
              </a:rPr>
              <a:t>ρ</a:t>
            </a:r>
            <a:r>
              <a:rPr lang="en-US" altLang="en-US" baseline="-25000" dirty="0">
                <a:solidFill>
                  <a:srgbClr val="EF8923"/>
                </a:solidFill>
              </a:rPr>
              <a:t> </a:t>
            </a:r>
            <a:r>
              <a:rPr lang="en-US" altLang="en-US" dirty="0">
                <a:solidFill>
                  <a:srgbClr val="EF8923"/>
                </a:solidFill>
              </a:rPr>
              <a:t>≠ 0)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altLang="en-US" dirty="0">
              <a:solidFill>
                <a:srgbClr val="EF8923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4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 Steps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Identify populations and assumptions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State the null and alternative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Determine a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Collect and summarize the sample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Compare the test statistic to the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Make a decision to reject/fail to reject the 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3: Critical Value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The point at which you will reject or fail to reject the null hypothesis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/>
              <a:t>The critical value depends on the type of statistical test and the alpha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9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 Steps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Identify populations and assumptions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State the null and research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Determine a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Collect and summarize the sample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Compare the test statistic to the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Make a decision to reject/fail to reject the 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4: Collecting Sample Data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If you measure everyone in population then calculated values will reflect the true population parameters</a:t>
            </a:r>
          </a:p>
          <a:p>
            <a:pPr marL="0" lvl="1" algn="ctr">
              <a:defRPr/>
            </a:pPr>
            <a:r>
              <a:rPr lang="en-US" altLang="en-US" sz="3800" dirty="0">
                <a:solidFill>
                  <a:schemeClr val="tx1"/>
                </a:solidFill>
              </a:rPr>
              <a:t>BUT</a:t>
            </a:r>
          </a:p>
          <a:p>
            <a:pPr algn="ctr">
              <a:defRPr/>
            </a:pPr>
            <a:r>
              <a:rPr lang="en-US" dirty="0"/>
              <a:t>When sampling, there will always be error (sampling variation due to chance: sampling error)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Test distributions assume random selection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4: Test Statistic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Summary of sample data leads to a calculated test statistic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Examine the magnitude of the calculated value and its associated </a:t>
            </a:r>
            <a:r>
              <a:rPr lang="en-US" i="1" dirty="0"/>
              <a:t>p</a:t>
            </a:r>
            <a:r>
              <a:rPr lang="en-US" dirty="0"/>
              <a:t>-value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The </a:t>
            </a:r>
            <a:r>
              <a:rPr lang="en-US" altLang="en-US" i="1" dirty="0">
                <a:solidFill>
                  <a:srgbClr val="EF8923"/>
                </a:solidFill>
              </a:rPr>
              <a:t>p-</a:t>
            </a:r>
            <a:r>
              <a:rPr lang="en-US" altLang="en-US" dirty="0">
                <a:solidFill>
                  <a:srgbClr val="EF8923"/>
                </a:solidFill>
              </a:rPr>
              <a:t>represents the probability of the test statistic value (or more extreme) by chance, assuming the null hypothesis is true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 Steps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Identify populations and assumptions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State the null and alternative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Determine a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Collect and summarize the sample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Compare the test statistic to the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Make a decision to reject/fail to reject the 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4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5: Comparison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Compare the test statistic to the criterion number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Compare test statistic to critical value</a:t>
            </a:r>
          </a:p>
          <a:p>
            <a:pPr lvl="2">
              <a:defRPr/>
            </a:pPr>
            <a:r>
              <a:rPr lang="en-US" altLang="en-US" dirty="0"/>
              <a:t>If test statistic exceeds the critical value then the null hypothesis is rejected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Compare the significance level </a:t>
            </a:r>
            <a:r>
              <a:rPr lang="en-US" altLang="en-US" i="1" dirty="0">
                <a:solidFill>
                  <a:srgbClr val="EF8923"/>
                </a:solidFill>
              </a:rPr>
              <a:t>(</a:t>
            </a:r>
            <a:r>
              <a:rPr lang="en-US" altLang="en-US" dirty="0">
                <a:solidFill>
                  <a:srgbClr val="EF8923"/>
                </a:solidFill>
              </a:rPr>
              <a:t>p-value) to alpha</a:t>
            </a:r>
          </a:p>
          <a:p>
            <a:pPr lvl="2">
              <a:defRPr/>
            </a:pPr>
            <a:r>
              <a:rPr lang="en-US" altLang="en-US" dirty="0"/>
              <a:t>If the </a:t>
            </a:r>
            <a:r>
              <a:rPr lang="en-US" altLang="en-US" i="1" dirty="0"/>
              <a:t>p</a:t>
            </a:r>
            <a:r>
              <a:rPr lang="en-US" altLang="en-US" dirty="0"/>
              <a:t>-value is smaller than the alpha then the null hypothesis is rejected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 Steps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Identify populations and assumptions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State the null and alternative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Determine a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Collect and summarize the sample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Compare the test statistic to the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Make a decision to reject/fail to reject the 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7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 Steps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Identify populations and assumptions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State the null and alternative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Determine a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Collect and summarize the sample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Compare the test statistic to the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Make a decision to reject/fail to reject the 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6: Decision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Reject the null hypothesis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Assume the null hypothesis is false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Find support for the alternative hypothesis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Statistically significant (</a:t>
            </a:r>
            <a:r>
              <a:rPr lang="en-US" altLang="en-US" i="1" dirty="0">
                <a:solidFill>
                  <a:srgbClr val="EF8923"/>
                </a:solidFill>
              </a:rPr>
              <a:t>p</a:t>
            </a:r>
            <a:r>
              <a:rPr lang="en-US" altLang="en-US" dirty="0">
                <a:solidFill>
                  <a:srgbClr val="EF8923"/>
                </a:solidFill>
              </a:rPr>
              <a:t> &lt; 0.05)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Fail to reject the null hypothesis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Don’t assume the null hypothesis is false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Find support for the null hypothesis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Not statistically significant (</a:t>
            </a:r>
            <a:r>
              <a:rPr lang="en-US" altLang="en-US" i="1" dirty="0">
                <a:solidFill>
                  <a:srgbClr val="EF8923"/>
                </a:solidFill>
              </a:rPr>
              <a:t>p</a:t>
            </a:r>
            <a:r>
              <a:rPr lang="en-US" altLang="en-US" dirty="0">
                <a:solidFill>
                  <a:srgbClr val="EF8923"/>
                </a:solidFill>
              </a:rPr>
              <a:t> &gt; 0.05)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Errors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Type I Error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Reject H</a:t>
            </a:r>
            <a:r>
              <a:rPr lang="en-US" altLang="en-US" baseline="-25000" dirty="0">
                <a:solidFill>
                  <a:srgbClr val="EF8923"/>
                </a:solidFill>
              </a:rPr>
              <a:t>0</a:t>
            </a:r>
            <a:r>
              <a:rPr lang="en-US" altLang="en-US" dirty="0">
                <a:solidFill>
                  <a:srgbClr val="EF8923"/>
                </a:solidFill>
              </a:rPr>
              <a:t> when it is actually true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False positive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Conclude that there is a difference in anxiety levels between those with poor and good sleep, but in population (reality) there is no difference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Type II Error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Fail to reject H</a:t>
            </a:r>
            <a:r>
              <a:rPr lang="en-US" altLang="en-US" baseline="-25000" dirty="0">
                <a:solidFill>
                  <a:srgbClr val="EF8923"/>
                </a:solidFill>
              </a:rPr>
              <a:t>0</a:t>
            </a:r>
            <a:r>
              <a:rPr lang="en-US" altLang="en-US" dirty="0">
                <a:solidFill>
                  <a:srgbClr val="EF8923"/>
                </a:solidFill>
              </a:rPr>
              <a:t> when it is actually false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False negative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Conclude that there is a no difference in anxiety levels between those with poor and good sleep, but in population (reality) there is a difference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1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Errors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Reduce Type I Error by decreasing alpha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Alpha represents the chance of incorrectly rejecting the null hypothesis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Common values are .05 and .01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An alpha of 0.05 is a 5% chance of a type 1 error, assuming the null hypothesis is correct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How flexible is alpha?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Note: Different than Cronbach’s alpha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Errors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Reduce Type II Error by: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Increasing alpha (0.05 to 0.10)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altLang="en-US" dirty="0"/>
              <a:t>But also increase error rate and results in a more liberal 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One-tailed test instead of two-tailed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altLang="en-US" dirty="0"/>
              <a:t>But results in a more liberal test</a:t>
            </a:r>
            <a:endParaRPr lang="en-US" altLang="en-US" dirty="0">
              <a:solidFill>
                <a:srgbClr val="EF8923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Increasing sample size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2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1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Always comparing at the population level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Specifically population distributions</a:t>
            </a:r>
          </a:p>
          <a:p>
            <a:pPr lvl="2">
              <a:defRPr/>
            </a:pPr>
            <a:r>
              <a:rPr lang="en-US" dirty="0"/>
              <a:t>Different measurements represent different populations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Maybe a known pop. vs. pop. represented by a sample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Or… two populations represented by two samples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We sample only to infer to populations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1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Every statistical test has assumptions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Common parametric assumptions are: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Dependent (outcome) variable is a continuous variable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Participants are randomly selected from population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Population is normally distributed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Have parameters or estimated parameters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E87511"/>
                </a:solidFill>
              </a:rPr>
              <a:t>Homogeniety</a:t>
            </a:r>
            <a:r>
              <a:rPr lang="en-US" dirty="0">
                <a:solidFill>
                  <a:srgbClr val="E87511"/>
                </a:solidFill>
              </a:rPr>
              <a:t> of variance/homoscedasticity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Independence of observations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Linearity of relationships</a:t>
            </a:r>
            <a:endParaRPr lang="en-US" dirty="0">
              <a:solidFill>
                <a:srgbClr val="11348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Hypothesis Testing Steps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Identify populations and assumptions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State the null and alternative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Determine a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Collect and summarize the sample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Compare the test statistic to the critical value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113480"/>
                </a:solidFill>
              </a:rPr>
              <a:t>Make a decision to reject/fail to reject the 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3400" dirty="0">
                <a:solidFill>
                  <a:srgbClr val="113480"/>
                </a:solidFill>
              </a:rPr>
              <a:t>Karl Popper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3200" dirty="0">
                <a:solidFill>
                  <a:srgbClr val="F57511"/>
                </a:solidFill>
              </a:rPr>
              <a:t>Prove all sheep are white</a:t>
            </a:r>
          </a:p>
          <a:p>
            <a:pPr lvl="2">
              <a:buFont typeface="Arial" pitchFamily="34" charset="0"/>
              <a:buChar char="•"/>
            </a:pPr>
            <a:endParaRPr lang="en-US" altLang="en-US" sz="3000" dirty="0">
              <a:solidFill>
                <a:srgbClr val="F5751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en-US" sz="3200" dirty="0">
              <a:solidFill>
                <a:srgbClr val="F5751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en-US" sz="3400" dirty="0">
              <a:solidFill>
                <a:srgbClr val="113480"/>
              </a:solidFill>
            </a:endParaRPr>
          </a:p>
        </p:txBody>
      </p:sp>
      <p:pic>
        <p:nvPicPr>
          <p:cNvPr id="72712" name="Picture 8" descr="http://t3.gstatic.com/images?q=tbn:ANd9GcRw7itZo5tblrj0Vnj2EKTNlgAMsGZ5LUQaEFyYPwvs-hvwORU&amp;t=1&amp;usg=__wv6QD1C0TtePhqQCPSxE3-YDrC0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4" r="6210"/>
          <a:stretch>
            <a:fillRect/>
          </a:stretch>
        </p:blipFill>
        <p:spPr bwMode="auto">
          <a:xfrm>
            <a:off x="6253163" y="4232275"/>
            <a:ext cx="27527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Hypothesis Testing</a:t>
            </a:r>
          </a:p>
        </p:txBody>
      </p:sp>
      <p:pic>
        <p:nvPicPr>
          <p:cNvPr id="27653" name="Picture 2" descr="http://t1.gstatic.com/images?q=tbn:ANd9GcRZ9UmxhohXJA0XYVwh1SXOx8C189h0CMqzMF7fsETYTITAkSs&amp;t=1&amp;usg=__5GNF2MCDdlY8HZuRVOwoHxIfVyU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64013"/>
            <a:ext cx="190500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4" descr="http://t0.gstatic.com/images?q=tbn:ANd9GcSAURxWkRkoqbTMJIicPKyhXBbDvr_Zo7dGIwGkj0hV-kjoieY&amp;t=1&amp;usg=__1dZ8DS_hTv1iXYNPpDpT6gdp2-s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02125"/>
            <a:ext cx="36576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 descr="http://t2.gstatic.com/images?q=tbn:ANd9GcQ6kvoNNp2RAvxlS1G1QbM-OmfddhyF6mWTy9pvZt1mLQ6G34I&amp;t=1&amp;usg=___nnheiegc5lZFi4t9_6lXMLGixs=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4" r="11542"/>
          <a:stretch>
            <a:fillRect/>
          </a:stretch>
        </p:blipFill>
        <p:spPr bwMode="auto">
          <a:xfrm>
            <a:off x="6477000" y="4232275"/>
            <a:ext cx="2528888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96000" y="4164013"/>
            <a:ext cx="2909888" cy="2563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&gt;"/>
              <a:defRPr sz="3200">
                <a:solidFill>
                  <a:srgbClr val="1862B2"/>
                </a:solidFill>
                <a:latin typeface="Helvetica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Font typeface="Lucida Grande" pitchFamily="1" charset="0"/>
              <a:buChar char="•"/>
              <a:defRPr sz="2800">
                <a:solidFill>
                  <a:srgbClr val="3EBD86"/>
                </a:solidFill>
                <a:latin typeface="Helvetica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&gt;"/>
              <a:defRPr sz="24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Lucida Grande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3400">
                <a:solidFill>
                  <a:srgbClr val="113480"/>
                </a:solidFill>
              </a:rPr>
              <a:t>Karl Popper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3200">
                <a:solidFill>
                  <a:srgbClr val="F57511"/>
                </a:solidFill>
              </a:rPr>
              <a:t>Prove all sheep are white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3200">
                <a:solidFill>
                  <a:srgbClr val="F57511"/>
                </a:solidFill>
              </a:rPr>
              <a:t>Disprove all sheep are white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3200">
                <a:solidFill>
                  <a:srgbClr val="F57511"/>
                </a:solidFill>
              </a:rPr>
              <a:t>Scientific knowledge is gained by disproof</a:t>
            </a:r>
          </a:p>
          <a:p>
            <a:pPr lvl="2">
              <a:buFont typeface="Arial" pitchFamily="34" charset="0"/>
              <a:buChar char="•"/>
            </a:pPr>
            <a:endParaRPr lang="en-US" altLang="en-US" sz="3000">
              <a:solidFill>
                <a:srgbClr val="F5751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en-US" sz="3200">
              <a:solidFill>
                <a:srgbClr val="F5751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en-US" sz="3400">
              <a:solidFill>
                <a:srgbClr val="11348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Hypothesis Testing</a:t>
            </a:r>
          </a:p>
        </p:txBody>
      </p:sp>
      <p:pic>
        <p:nvPicPr>
          <p:cNvPr id="27653" name="Picture 2" descr="http://t1.gstatic.com/images?q=tbn:ANd9GcRZ9UmxhohXJA0XYVwh1SXOx8C189h0CMqzMF7fsETYTITAkSs&amp;t=1&amp;usg=__5GNF2MCDdlY8HZuRVOwoHxIfVyU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64013"/>
            <a:ext cx="190500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4" descr="http://t0.gstatic.com/images?q=tbn:ANd9GcSAURxWkRkoqbTMJIicPKyhXBbDvr_Zo7dGIwGkj0hV-kjoieY&amp;t=1&amp;usg=__1dZ8DS_hTv1iXYNPpDpT6gdp2-s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02125"/>
            <a:ext cx="36576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 descr="http://t2.gstatic.com/images?q=tbn:ANd9GcQ6kvoNNp2RAvxlS1G1QbM-OmfddhyF6mWTy9pvZt1mLQ6G34I&amp;t=1&amp;usg=___nnheiegc5lZFi4t9_6lXMLGixs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4" r="11542"/>
          <a:stretch>
            <a:fillRect/>
          </a:stretch>
        </p:blipFill>
        <p:spPr bwMode="auto">
          <a:xfrm>
            <a:off x="6200775" y="4210844"/>
            <a:ext cx="2528888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45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2: Null Hypothesis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Indicate no effect (not necessarily zero)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Hypothesis statements are predictive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Not a question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Represents current knowledge state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Can be based on previous research or theory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6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Step 2: Null Hypothesis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Stated in words: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RQ: Is household anxiety level associated with quality of sleep?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H</a:t>
            </a:r>
            <a:r>
              <a:rPr lang="en-US" altLang="en-US" baseline="-25000" dirty="0">
                <a:solidFill>
                  <a:srgbClr val="EF8923"/>
                </a:solidFill>
              </a:rPr>
              <a:t>0</a:t>
            </a:r>
            <a:r>
              <a:rPr lang="en-US" altLang="en-US" dirty="0">
                <a:solidFill>
                  <a:srgbClr val="EF8923"/>
                </a:solidFill>
              </a:rPr>
              <a:t>: There is no difference in the anxiety level of households with poor sleep and those with good sleep (H</a:t>
            </a:r>
            <a:r>
              <a:rPr lang="en-US" altLang="en-US" baseline="-25000" dirty="0">
                <a:solidFill>
                  <a:srgbClr val="EF8923"/>
                </a:solidFill>
              </a:rPr>
              <a:t>0</a:t>
            </a:r>
            <a:r>
              <a:rPr lang="en-US" altLang="en-US" dirty="0">
                <a:solidFill>
                  <a:srgbClr val="EF8923"/>
                </a:solidFill>
              </a:rPr>
              <a:t>: </a:t>
            </a:r>
            <a:r>
              <a:rPr lang="en-US" altLang="en-US" i="1" dirty="0" err="1">
                <a:solidFill>
                  <a:srgbClr val="EF8923"/>
                </a:solidFill>
              </a:rPr>
              <a:t>μ</a:t>
            </a:r>
            <a:r>
              <a:rPr lang="en-US" altLang="en-US" baseline="-25000" dirty="0" err="1">
                <a:solidFill>
                  <a:srgbClr val="EF8923"/>
                </a:solidFill>
              </a:rPr>
              <a:t>poor</a:t>
            </a:r>
            <a:r>
              <a:rPr lang="en-US" altLang="en-US" baseline="-25000" dirty="0">
                <a:solidFill>
                  <a:srgbClr val="EF8923"/>
                </a:solidFill>
              </a:rPr>
              <a:t> </a:t>
            </a:r>
            <a:r>
              <a:rPr lang="en-US" altLang="en-US" dirty="0">
                <a:solidFill>
                  <a:srgbClr val="EF8923"/>
                </a:solidFill>
              </a:rPr>
              <a:t>= </a:t>
            </a:r>
            <a:r>
              <a:rPr lang="en-US" altLang="en-US" i="1" dirty="0" err="1">
                <a:solidFill>
                  <a:srgbClr val="EF8923"/>
                </a:solidFill>
              </a:rPr>
              <a:t>μ</a:t>
            </a:r>
            <a:r>
              <a:rPr lang="en-US" altLang="en-US" baseline="-25000" dirty="0" err="1">
                <a:solidFill>
                  <a:srgbClr val="EF8923"/>
                </a:solidFill>
              </a:rPr>
              <a:t>good</a:t>
            </a:r>
            <a:r>
              <a:rPr lang="en-US" altLang="en-US" dirty="0">
                <a:solidFill>
                  <a:srgbClr val="EF8923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en-US" dirty="0">
                <a:solidFill>
                  <a:srgbClr val="EF8923"/>
                </a:solidFill>
              </a:rPr>
              <a:t>H</a:t>
            </a:r>
            <a:r>
              <a:rPr lang="en-US" altLang="en-US" baseline="-25000" dirty="0">
                <a:solidFill>
                  <a:srgbClr val="EF8923"/>
                </a:solidFill>
              </a:rPr>
              <a:t>0</a:t>
            </a:r>
            <a:r>
              <a:rPr lang="en-US" altLang="en-US" dirty="0">
                <a:solidFill>
                  <a:srgbClr val="EF8923"/>
                </a:solidFill>
              </a:rPr>
              <a:t>: There is no relationship between household anxiety levels and their quality of sleep (H</a:t>
            </a:r>
            <a:r>
              <a:rPr lang="en-US" altLang="en-US" baseline="-25000" dirty="0">
                <a:solidFill>
                  <a:srgbClr val="EF8923"/>
                </a:solidFill>
              </a:rPr>
              <a:t>0</a:t>
            </a:r>
            <a:r>
              <a:rPr lang="en-US" altLang="en-US" dirty="0">
                <a:solidFill>
                  <a:srgbClr val="EF8923"/>
                </a:solidFill>
              </a:rPr>
              <a:t>: </a:t>
            </a:r>
            <a:r>
              <a:rPr lang="en-US" altLang="en-US" i="1" dirty="0">
                <a:solidFill>
                  <a:srgbClr val="EF8923"/>
                </a:solidFill>
              </a:rPr>
              <a:t>ρ</a:t>
            </a:r>
            <a:r>
              <a:rPr lang="en-US" altLang="en-US" baseline="-25000" dirty="0">
                <a:solidFill>
                  <a:srgbClr val="EF8923"/>
                </a:solidFill>
              </a:rPr>
              <a:t> </a:t>
            </a:r>
            <a:r>
              <a:rPr lang="en-US" altLang="en-US" dirty="0">
                <a:solidFill>
                  <a:srgbClr val="EF8923"/>
                </a:solidFill>
              </a:rPr>
              <a:t>= 0)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altLang="en-US" dirty="0">
              <a:solidFill>
                <a:srgbClr val="EF8923"/>
              </a:solidFill>
            </a:endParaRPr>
          </a:p>
          <a:p>
            <a:pPr lvl="1">
              <a:defRPr/>
            </a:pPr>
            <a:endParaRPr lang="en-US" altLang="en-US" dirty="0">
              <a:solidFill>
                <a:srgbClr val="EF8923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1195</Words>
  <Application>Microsoft Office PowerPoint</Application>
  <PresentationFormat>On-screen Show (4:3)</PresentationFormat>
  <Paragraphs>191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Helvetica</vt:lpstr>
      <vt:lpstr>Lucida Grande</vt:lpstr>
      <vt:lpstr>Office Theme</vt:lpstr>
      <vt:lpstr>Hypothesis Testing</vt:lpstr>
      <vt:lpstr>Hypothesis Testing Steps</vt:lpstr>
      <vt:lpstr>Step 1</vt:lpstr>
      <vt:lpstr>Step 1</vt:lpstr>
      <vt:lpstr>Hypothesis Testing Steps</vt:lpstr>
      <vt:lpstr>PowerPoint Presentation</vt:lpstr>
      <vt:lpstr>PowerPoint Presentation</vt:lpstr>
      <vt:lpstr>Step 2: Null Hypothesis</vt:lpstr>
      <vt:lpstr>Step 2: Null Hypothesis</vt:lpstr>
      <vt:lpstr>Step 2: Alternative Hypothesis</vt:lpstr>
      <vt:lpstr>Step 2: Alternative Hypothesis</vt:lpstr>
      <vt:lpstr>Hypothesis Testing Steps</vt:lpstr>
      <vt:lpstr>Step 3: Critical Value</vt:lpstr>
      <vt:lpstr>Hypothesis Testing Steps</vt:lpstr>
      <vt:lpstr>Step 4: Collecting Sample Data</vt:lpstr>
      <vt:lpstr>Step 4: Test Statistic</vt:lpstr>
      <vt:lpstr>Hypothesis Testing Steps</vt:lpstr>
      <vt:lpstr>Step 5: Comparison</vt:lpstr>
      <vt:lpstr>Hypothesis Testing Steps</vt:lpstr>
      <vt:lpstr>Step 6: Decision</vt:lpstr>
      <vt:lpstr>Errors</vt:lpstr>
      <vt:lpstr>Errors</vt:lpstr>
      <vt:lpstr>Errors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141</cp:revision>
  <cp:lastPrinted>2014-04-03T00:48:08Z</cp:lastPrinted>
  <dcterms:created xsi:type="dcterms:W3CDTF">2014-04-02T23:00:51Z</dcterms:created>
  <dcterms:modified xsi:type="dcterms:W3CDTF">2023-06-29T21:33:05Z</dcterms:modified>
</cp:coreProperties>
</file>