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58" r:id="rId2"/>
    <p:sldId id="460" r:id="rId3"/>
    <p:sldId id="459" r:id="rId4"/>
    <p:sldId id="464" r:id="rId5"/>
    <p:sldId id="465" r:id="rId6"/>
    <p:sldId id="466" r:id="rId7"/>
    <p:sldId id="467" r:id="rId8"/>
    <p:sldId id="469" r:id="rId9"/>
    <p:sldId id="470" r:id="rId10"/>
    <p:sldId id="471" r:id="rId11"/>
    <p:sldId id="532" r:id="rId12"/>
    <p:sldId id="549" r:id="rId13"/>
    <p:sldId id="520" r:id="rId14"/>
    <p:sldId id="522" r:id="rId15"/>
    <p:sldId id="523" r:id="rId16"/>
    <p:sldId id="536" r:id="rId17"/>
    <p:sldId id="538" r:id="rId18"/>
    <p:sldId id="539" r:id="rId19"/>
    <p:sldId id="540" r:id="rId20"/>
    <p:sldId id="541" r:id="rId21"/>
    <p:sldId id="550" r:id="rId22"/>
    <p:sldId id="544" r:id="rId23"/>
    <p:sldId id="524" r:id="rId24"/>
    <p:sldId id="525" r:id="rId25"/>
    <p:sldId id="526" r:id="rId26"/>
    <p:sldId id="527" r:id="rId27"/>
    <p:sldId id="528" r:id="rId28"/>
    <p:sldId id="529" r:id="rId29"/>
    <p:sldId id="551" r:id="rId30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923"/>
    <a:srgbClr val="E4E4E4"/>
    <a:srgbClr val="E0E0E0"/>
    <a:srgbClr val="F16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1" autoAdjust="0"/>
  </p:normalViewPr>
  <p:slideViewPr>
    <p:cSldViewPr>
      <p:cViewPr varScale="1">
        <p:scale>
          <a:sx n="71" d="100"/>
          <a:sy n="71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Sample of Relationship between Grades and Absences</c:v>
                </c:pt>
              </c:strCache>
            </c:strRef>
          </c:tx>
          <c:spPr>
            <a:ln w="28575">
              <a:noFill/>
            </a:ln>
          </c:spPr>
          <c:dPt>
            <c:idx val="10"/>
            <c:marker>
              <c:spPr>
                <a:noFill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712-4F9E-BCD9-C0B5A94A8C88}"/>
              </c:ext>
            </c:extLst>
          </c:dPt>
          <c:dPt>
            <c:idx val="11"/>
            <c:marker>
              <c:spPr>
                <a:noFill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712-4F9E-BCD9-C0B5A94A8C88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7</c:v>
                </c:pt>
                <c:pt idx="1">
                  <c:v>2</c:v>
                </c:pt>
                <c:pt idx="2">
                  <c:v>5</c:v>
                </c:pt>
                <c:pt idx="3">
                  <c:v>13</c:v>
                </c:pt>
                <c:pt idx="4">
                  <c:v>2</c:v>
                </c:pt>
                <c:pt idx="5">
                  <c:v>9</c:v>
                </c:pt>
                <c:pt idx="6">
                  <c:v>6</c:v>
                </c:pt>
                <c:pt idx="7">
                  <c:v>5</c:v>
                </c:pt>
                <c:pt idx="8">
                  <c:v>8</c:v>
                </c:pt>
                <c:pt idx="9">
                  <c:v>3</c:v>
                </c:pt>
                <c:pt idx="10">
                  <c:v>0</c:v>
                </c:pt>
                <c:pt idx="11">
                  <c:v>15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89.4</c:v>
                </c:pt>
                <c:pt idx="1">
                  <c:v>93.9</c:v>
                </c:pt>
                <c:pt idx="2">
                  <c:v>77.7</c:v>
                </c:pt>
                <c:pt idx="3">
                  <c:v>75.099999999999994</c:v>
                </c:pt>
                <c:pt idx="4">
                  <c:v>94.1</c:v>
                </c:pt>
                <c:pt idx="5">
                  <c:v>74.400000000000006</c:v>
                </c:pt>
                <c:pt idx="6">
                  <c:v>87.9</c:v>
                </c:pt>
                <c:pt idx="7">
                  <c:v>89.6</c:v>
                </c:pt>
                <c:pt idx="8">
                  <c:v>87</c:v>
                </c:pt>
                <c:pt idx="9">
                  <c:v>92</c:v>
                </c:pt>
                <c:pt idx="10">
                  <c:v>96.47</c:v>
                </c:pt>
                <c:pt idx="11">
                  <c:v>70.58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712-4F9E-BCD9-C0B5A94A8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322040"/>
        <c:axId val="202322432"/>
      </c:scatterChart>
      <c:valAx>
        <c:axId val="202322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322432"/>
        <c:crosses val="autoZero"/>
        <c:crossBetween val="midCat"/>
      </c:valAx>
      <c:valAx>
        <c:axId val="202322432"/>
        <c:scaling>
          <c:orientation val="minMax"/>
          <c:min val="70"/>
        </c:scaling>
        <c:delete val="0"/>
        <c:axPos val="l"/>
        <c:numFmt formatCode="General" sourceLinked="1"/>
        <c:majorTickMark val="out"/>
        <c:minorTickMark val="none"/>
        <c:tickLblPos val="nextTo"/>
        <c:crossAx val="202322040"/>
        <c:crosses val="autoZero"/>
        <c:crossBetween val="midCat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0849" y="0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8CF10-9BC6-4378-A2A6-59899AA063D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555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849" y="6658555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A0161-F736-4F70-A2A0-66B871BF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55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0849" y="0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A1F84-9AB5-4488-B4A5-A109C9BA3F7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444" y="3330482"/>
            <a:ext cx="7387187" cy="3154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555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0849" y="6658555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1AEA-586B-49F2-9424-8431D8390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8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D876F62C-0467-4EF4-AD7B-19598A2F0E0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653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D876F62C-0467-4EF4-AD7B-19598A2F0E01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653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12839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96099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34046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07573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0196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B9AEE5-EC39-4C8E-B91B-C17AAE3EC495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18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49944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31281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B9AEE5-EC39-4C8E-B91B-C17AAE3EC495}" type="slidenum">
              <a:rPr lang="en-US" smtClean="0"/>
              <a:pPr eaLnBrk="1" hangingPunct="1"/>
              <a:t>22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3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7E72E24-B209-4B95-A5CC-D50D95252A72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3567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itchFamily="1" charset="0"/>
              <a:ea typeface="Geneva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fld id="{F1958ADA-060D-4B2F-A356-2038AC40A0F7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28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23622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F1612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C8A-EC4F-4CDB-BD8D-57BF0B873EDF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 2010 - Bubb, 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5750-90CA-4488-ADCB-2BF6569ABA2E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://www.auburn.edu/student_info/turkish_student_org/sites/turkish.localhost/files/images/auburn_university_logo0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209800" cy="201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6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9B-AE87-4B56-B058-A6F8502FD244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 2010 - Bubb, 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5750-90CA-4488-ADCB-2BF6569A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7AD0-7D94-4AA9-A458-2235480340D6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 2010 - Bubb, 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5750-90CA-4488-ADCB-2BF6569A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1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863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/>
          <a:lstStyle>
            <a:lvl1pPr marL="0" indent="0">
              <a:buNone/>
              <a:defRPr>
                <a:solidFill>
                  <a:srgbClr val="002060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rgbClr val="F1612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>
                <a:solidFill>
                  <a:srgbClr val="002060"/>
                </a:solidFill>
              </a:defRPr>
            </a:lvl4pPr>
            <a:lvl5pPr marL="1828800" indent="0">
              <a:buNone/>
              <a:defRPr>
                <a:solidFill>
                  <a:srgbClr val="F1612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A8D8-3930-44FE-8B25-836FDDF2C130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 2010 - Bubb, 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5750-90CA-4488-ADCB-2BF6569ABA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www.auburn.edu/student_info/turkish_student_org/sites/turkish.localhost/files/images/auburn_university_logo0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25164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2A5B-324B-42CB-B5A1-18A2753A9DBC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 2010 - Bubb, 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5750-90CA-4488-ADCB-2BF6569A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063-1E03-4A51-A5D5-5C03B2BAB223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 2010 - Bubb, 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5750-90CA-4488-ADCB-2BF6569A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7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C0A8-4F2D-4543-A86D-CFA8BE4D0781}" type="datetime1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 2010 - Bubb, 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5750-90CA-4488-ADCB-2BF6569A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4C33-20E9-4341-8394-8E60B8B233AB}" type="datetime1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 2010 - Bubb, 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5750-90CA-4488-ADCB-2BF6569A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4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BEEE-1B16-49D2-A260-DB1B091C121E}" type="datetime1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 2010 - Bubb, 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5750-90CA-4488-ADCB-2BF6569A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6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750D-AB7C-463E-AC35-2C963F687880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 2010 - Bubb, 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5750-90CA-4488-ADCB-2BF6569A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E40E-7C6C-4DF9-BF13-CCAD923FCAA4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 2010 - Bubb, 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5750-90CA-4488-ADCB-2BF6569A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5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E53AA-AA87-4BAF-A09B-47EA33DB2C54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STAT 2010 - Bubb, 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5750-90CA-4488-ADCB-2BF6569A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0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848600" cy="2286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Detection of Model Violations </a:t>
            </a:r>
            <a:br>
              <a:rPr lang="en-US" altLang="en-US" dirty="0">
                <a:latin typeface="Helvetica" pitchFamily="34" charset="0"/>
                <a:cs typeface="Helvetica" pitchFamily="34" charset="0"/>
              </a:rPr>
            </a:br>
            <a:r>
              <a:rPr lang="en-US" altLang="en-US" sz="3000" dirty="0">
                <a:latin typeface="Helvetica" pitchFamily="34" charset="0"/>
                <a:cs typeface="Helvetica" pitchFamily="34" charset="0"/>
              </a:rPr>
              <a:t>General Principles and Outliers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304800"/>
            <a:ext cx="54864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Statistics for the Behavioral Sciences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5750-90CA-4488-ADCB-2BF6569ABA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54"/>
    </mc:Choice>
    <mc:Fallback xmlns="">
      <p:transition spd="slow" advTm="375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Types of Model Violations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Non-Independence of Observations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E87511"/>
                </a:solidFill>
              </a:rPr>
              <a:t>Observations are dependent on each other 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Same observation measured more than once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Observations within a homogeneous group </a:t>
            </a:r>
            <a:r>
              <a:rPr lang="en-US" sz="1800" dirty="0"/>
              <a:t>(e.g., students in the same class, persons from within the same family)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6923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848600" cy="2286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Detection of Model Violations </a:t>
            </a:r>
            <a:br>
              <a:rPr lang="en-US" altLang="en-US" dirty="0">
                <a:latin typeface="Helvetica" pitchFamily="34" charset="0"/>
                <a:cs typeface="Helvetica" pitchFamily="34" charset="0"/>
              </a:rPr>
            </a:br>
            <a:r>
              <a:rPr lang="en-US" altLang="en-US" sz="3000" dirty="0">
                <a:latin typeface="Helvetica" pitchFamily="34" charset="0"/>
                <a:cs typeface="Helvetica" pitchFamily="34" charset="0"/>
              </a:rPr>
              <a:t>Influence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304800"/>
            <a:ext cx="54864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Statistics for the Behavioral Sciences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5750-90CA-4488-ADCB-2BF6569ABA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54"/>
    </mc:Choice>
    <mc:Fallback xmlns="">
      <p:transition spd="slow" advTm="3755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Investigating Model Violations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Order of operations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600" dirty="0">
                <a:solidFill>
                  <a:srgbClr val="E87511"/>
                </a:solidFill>
              </a:rPr>
              <a:t>Examine univariate analyses of residuals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600" dirty="0">
                <a:solidFill>
                  <a:srgbClr val="E87511"/>
                </a:solidFill>
              </a:rPr>
              <a:t>Examine scatterplot of residuals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600" dirty="0">
                <a:solidFill>
                  <a:srgbClr val="E87511"/>
                </a:solidFill>
              </a:rPr>
              <a:t>Examine other influence statistics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600" dirty="0">
                <a:solidFill>
                  <a:srgbClr val="E87511"/>
                </a:solidFill>
              </a:rPr>
              <a:t>If violations, temporarily remove influential observations and/or transform, repeat steps 1-4 as needed, then compare models</a:t>
            </a:r>
          </a:p>
          <a:p>
            <a:pPr lvl="1"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 lvl="2"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119622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r>
              <a:rPr lang="en-US" altLang="en-US" dirty="0">
                <a:latin typeface="Helvetica" pitchFamily="34" charset="0"/>
                <a:cs typeface="Helvetica" pitchFamily="34" charset="0"/>
              </a:rPr>
              <a:t>Influence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763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100" dirty="0">
                <a:solidFill>
                  <a:srgbClr val="113480"/>
                </a:solidFill>
              </a:rPr>
              <a:t>Know from SLR that outliers can affect slopes and </a:t>
            </a:r>
            <a:r>
              <a:rPr lang="en-US" sz="3100" i="1" dirty="0">
                <a:solidFill>
                  <a:srgbClr val="113480"/>
                </a:solidFill>
              </a:rPr>
              <a:t>R</a:t>
            </a:r>
            <a:r>
              <a:rPr lang="en-US" sz="3100" i="1" baseline="30000" dirty="0">
                <a:solidFill>
                  <a:srgbClr val="113480"/>
                </a:solidFill>
              </a:rPr>
              <a:t>2</a:t>
            </a:r>
            <a:r>
              <a:rPr lang="en-US" sz="3100" dirty="0">
                <a:solidFill>
                  <a:srgbClr val="113480"/>
                </a:solidFill>
              </a:rPr>
              <a:t>:</a:t>
            </a:r>
            <a:endParaRPr lang="en-US" sz="3100" dirty="0">
              <a:solidFill>
                <a:schemeClr val="tx1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E87511"/>
                </a:solidFill>
                <a:sym typeface="Symbol" pitchFamily="18" charset="2"/>
              </a:rPr>
              <a:t>Extreme outliers on the predictor can influence the predictor coefficient and </a:t>
            </a:r>
            <a:r>
              <a:rPr lang="en-US" altLang="en-US" sz="3200" i="1" dirty="0">
                <a:solidFill>
                  <a:srgbClr val="E87511"/>
                </a:solidFill>
                <a:sym typeface="Symbol" pitchFamily="18" charset="2"/>
              </a:rPr>
              <a:t>R</a:t>
            </a:r>
            <a:r>
              <a:rPr lang="en-US" altLang="en-US" sz="3200" i="1" baseline="30000" dirty="0">
                <a:solidFill>
                  <a:srgbClr val="E87511"/>
                </a:solidFill>
                <a:sym typeface="Symbol" pitchFamily="18" charset="2"/>
              </a:rPr>
              <a:t>2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E87511"/>
                </a:solidFill>
                <a:sym typeface="Symbol" pitchFamily="18" charset="2"/>
              </a:rPr>
              <a:t>Extreme outliers on the outcome affects </a:t>
            </a:r>
            <a:r>
              <a:rPr lang="en-US" altLang="en-US" sz="3200" i="1" dirty="0">
                <a:solidFill>
                  <a:srgbClr val="E87511"/>
                </a:solidFill>
                <a:sym typeface="Symbol" pitchFamily="18" charset="2"/>
              </a:rPr>
              <a:t>R</a:t>
            </a:r>
            <a:r>
              <a:rPr lang="en-US" altLang="en-US" sz="3200" i="1" baseline="30000" dirty="0">
                <a:solidFill>
                  <a:srgbClr val="E87511"/>
                </a:solidFill>
                <a:sym typeface="Symbol" pitchFamily="18" charset="2"/>
              </a:rPr>
              <a:t>2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E87511"/>
                </a:solidFill>
                <a:sym typeface="Symbol" pitchFamily="18" charset="2"/>
              </a:rPr>
              <a:t>Extreme outliers on both may affect predictor coefficients and </a:t>
            </a:r>
            <a:r>
              <a:rPr lang="en-US" altLang="en-US" sz="3200" i="1" dirty="0">
                <a:solidFill>
                  <a:srgbClr val="E87511"/>
                </a:solidFill>
                <a:sym typeface="Symbol" pitchFamily="18" charset="2"/>
              </a:rPr>
              <a:t>R</a:t>
            </a:r>
            <a:r>
              <a:rPr lang="en-US" altLang="en-US" sz="3200" i="1" baseline="30000" dirty="0">
                <a:solidFill>
                  <a:srgbClr val="E87511"/>
                </a:solidFill>
                <a:sym typeface="Symbol" pitchFamily="18" charset="2"/>
              </a:rPr>
              <a:t>2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endParaRPr lang="en-US" altLang="en-US" sz="3200" dirty="0">
              <a:solidFill>
                <a:srgbClr val="E87511"/>
              </a:solidFill>
              <a:sym typeface="Symbol" pitchFamily="18" charset="2"/>
            </a:endParaRPr>
          </a:p>
          <a:p>
            <a:pPr>
              <a:defRPr/>
            </a:pPr>
            <a:endParaRPr lang="en-US" sz="3100" dirty="0">
              <a:solidFill>
                <a:srgbClr val="113480"/>
              </a:solidFill>
            </a:endParaRPr>
          </a:p>
          <a:p>
            <a:pPr>
              <a:defRPr/>
            </a:pP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19406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r>
              <a:rPr lang="en-US" altLang="en-US" dirty="0">
                <a:latin typeface="Helvetica" pitchFamily="34" charset="0"/>
                <a:cs typeface="Helvetica" pitchFamily="34" charset="0"/>
              </a:rPr>
              <a:t>Influence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763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Inform how each observation affects the predictor coefficients and </a:t>
            </a:r>
            <a:r>
              <a:rPr lang="en-US" i="1" dirty="0">
                <a:solidFill>
                  <a:srgbClr val="113480"/>
                </a:solidFill>
              </a:rPr>
              <a:t>R</a:t>
            </a:r>
            <a:r>
              <a:rPr lang="en-US" i="1" baseline="30000" dirty="0">
                <a:solidFill>
                  <a:srgbClr val="113480"/>
                </a:solidFill>
              </a:rPr>
              <a:t>2</a:t>
            </a:r>
            <a:endParaRPr lang="en-US" sz="2600" i="1" baseline="30000" dirty="0">
              <a:solidFill>
                <a:schemeClr val="tx1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E87511"/>
                </a:solidFill>
                <a:sym typeface="Symbol" pitchFamily="18" charset="2"/>
              </a:rPr>
              <a:t>Residuals</a:t>
            </a:r>
            <a:endParaRPr lang="en-US" altLang="en-US" dirty="0">
              <a:solidFill>
                <a:schemeClr val="tx1"/>
              </a:solidFill>
              <a:sym typeface="Symbol" pitchFamily="18" charset="2"/>
            </a:endParaRP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E87511"/>
                </a:solidFill>
                <a:sym typeface="Symbol" pitchFamily="18" charset="2"/>
              </a:rPr>
              <a:t>Leverage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E87511"/>
                </a:solidFill>
                <a:sym typeface="Symbol" pitchFamily="18" charset="2"/>
              </a:rPr>
              <a:t>Cook’s Distance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3200" dirty="0" err="1">
                <a:solidFill>
                  <a:srgbClr val="E87511"/>
                </a:solidFill>
                <a:sym typeface="Symbol" pitchFamily="18" charset="2"/>
              </a:rPr>
              <a:t>Mahalanobis</a:t>
            </a:r>
            <a:endParaRPr lang="en-US" sz="3200" dirty="0">
              <a:solidFill>
                <a:srgbClr val="E87511"/>
              </a:solidFill>
              <a:sym typeface="Symbol" pitchFamily="18" charset="2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37625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r>
              <a:rPr lang="en-US" altLang="en-US" dirty="0">
                <a:latin typeface="Helvetica" pitchFamily="34" charset="0"/>
                <a:cs typeface="Helvetica" pitchFamily="34" charset="0"/>
              </a:rPr>
              <a:t>Influence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763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In general:</a:t>
            </a:r>
            <a:endParaRPr lang="en-US" sz="2600" dirty="0">
              <a:solidFill>
                <a:schemeClr val="tx1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E87511"/>
                </a:solidFill>
                <a:sym typeface="Symbol" pitchFamily="18" charset="2"/>
              </a:rPr>
              <a:t>Residuals 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– identify observations far away from the regression line that </a:t>
            </a:r>
            <a:r>
              <a:rPr lang="en-US" altLang="en-US" sz="3200" i="1" u="sng" dirty="0">
                <a:solidFill>
                  <a:schemeClr val="tx1"/>
                </a:solidFill>
                <a:sym typeface="Symbol" pitchFamily="18" charset="2"/>
              </a:rPr>
              <a:t>may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 influence the coefficients and </a:t>
            </a:r>
            <a:r>
              <a:rPr lang="en-US" altLang="en-US" sz="3200" i="1" dirty="0">
                <a:solidFill>
                  <a:schemeClr val="tx1"/>
                </a:solidFill>
                <a:sym typeface="Symbol" pitchFamily="18" charset="2"/>
              </a:rPr>
              <a:t>R</a:t>
            </a:r>
            <a:r>
              <a:rPr lang="en-US" altLang="en-US" sz="3200" i="1" baseline="30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 values</a:t>
            </a:r>
            <a:endParaRPr lang="en-US" altLang="en-US" dirty="0">
              <a:solidFill>
                <a:schemeClr val="tx1"/>
              </a:solidFill>
              <a:sym typeface="Symbol" pitchFamily="18" charset="2"/>
            </a:endParaRP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E87511"/>
                </a:solidFill>
                <a:sym typeface="Symbol" pitchFamily="18" charset="2"/>
              </a:rPr>
              <a:t>Leverage 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– identify observations that </a:t>
            </a:r>
            <a:r>
              <a:rPr lang="en-US" altLang="en-US" sz="3200" i="1" u="sng" dirty="0">
                <a:solidFill>
                  <a:schemeClr val="tx1"/>
                </a:solidFill>
                <a:sym typeface="Symbol" pitchFamily="18" charset="2"/>
              </a:rPr>
              <a:t>may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 substantially change predictor coefficients</a:t>
            </a:r>
            <a:endParaRPr lang="en-US" altLang="en-US" sz="3200" dirty="0">
              <a:solidFill>
                <a:srgbClr val="E87511"/>
              </a:solidFill>
              <a:sym typeface="Symbol" pitchFamily="18" charset="2"/>
            </a:endParaRP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srgbClr val="E87511"/>
                </a:solidFill>
                <a:sym typeface="Symbol" pitchFamily="18" charset="2"/>
              </a:rPr>
              <a:t>Cook’s Distance </a:t>
            </a: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– Combines leverage and residuals to measure observation impact </a:t>
            </a:r>
            <a:endParaRPr lang="en-US" sz="3200" dirty="0">
              <a:solidFill>
                <a:srgbClr val="E87511"/>
              </a:solidFill>
              <a:sym typeface="Symbol" pitchFamily="18" charset="2"/>
            </a:endParaRP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3200" dirty="0" err="1">
                <a:solidFill>
                  <a:srgbClr val="E87511"/>
                </a:solidFill>
                <a:sym typeface="Symbol" pitchFamily="18" charset="2"/>
              </a:rPr>
              <a:t>Mahalanobis</a:t>
            </a:r>
            <a:r>
              <a:rPr lang="en-US" sz="3200" dirty="0">
                <a:solidFill>
                  <a:srgbClr val="E87511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– Distance based on standard deviations and principal components </a:t>
            </a:r>
            <a:endParaRPr lang="en-US" sz="3200" dirty="0">
              <a:solidFill>
                <a:srgbClr val="E87511"/>
              </a:solidFill>
              <a:sym typeface="Symbol" pitchFamily="18" charset="2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37159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r>
              <a:rPr lang="en-US" altLang="en-US" dirty="0">
                <a:latin typeface="Helvetica" pitchFamily="34" charset="0"/>
                <a:cs typeface="Helvetica" pitchFamily="34" charset="0"/>
              </a:rPr>
              <a:t>Residuals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763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100" dirty="0">
                <a:solidFill>
                  <a:srgbClr val="113480"/>
                </a:solidFill>
              </a:rPr>
              <a:t>More difficult to identify influential observations in multiple regression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E87511"/>
                </a:solidFill>
                <a:sym typeface="Symbol" pitchFamily="18" charset="2"/>
              </a:rPr>
              <a:t>Predictors share variability and mask each other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E87511"/>
                </a:solidFill>
                <a:sym typeface="Symbol" pitchFamily="18" charset="2"/>
              </a:rPr>
              <a:t>Outliers on one predictor may not be influential once another predictor is entered into the model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ym typeface="Symbol" pitchFamily="18" charset="2"/>
              </a:rPr>
              <a:t>In other words, cannot rely only on univariate statistics on the original variables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ym typeface="Symbol" pitchFamily="18" charset="2"/>
              </a:rPr>
              <a:t>Residuals provide a better investigation</a:t>
            </a:r>
          </a:p>
          <a:p>
            <a:pPr>
              <a:defRPr/>
            </a:pPr>
            <a:endParaRPr lang="en-US" sz="3100" dirty="0">
              <a:solidFill>
                <a:srgbClr val="113480"/>
              </a:solidFill>
            </a:endParaRPr>
          </a:p>
          <a:p>
            <a:pPr>
              <a:defRPr/>
            </a:pP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23126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90" y="2168564"/>
            <a:ext cx="2472473" cy="342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Chart 1"/>
          <p:cNvGraphicFramePr/>
          <p:nvPr/>
        </p:nvGraphicFramePr>
        <p:xfrm>
          <a:off x="381000" y="1371600"/>
          <a:ext cx="609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953000"/>
          </a:xfrm>
        </p:spPr>
        <p:txBody>
          <a:bodyPr/>
          <a:lstStyle/>
          <a:p>
            <a:pPr lvl="2">
              <a:buFontTx/>
              <a:buNone/>
              <a:defRPr/>
            </a:pPr>
            <a:endParaRPr lang="en-US" sz="1200" b="1" dirty="0">
              <a:solidFill>
                <a:srgbClr val="10014F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rgbClr val="11348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3500" dirty="0">
              <a:solidFill>
                <a:srgbClr val="E87511"/>
              </a:solidFill>
            </a:endParaRPr>
          </a:p>
          <a:p>
            <a:pPr marL="971550" lvl="1" indent="-514350">
              <a:buFont typeface="+mj-lt"/>
              <a:buAutoNum type="arabicPeriod"/>
              <a:defRPr/>
            </a:pPr>
            <a:endParaRPr lang="en-US" sz="1200" dirty="0">
              <a:solidFill>
                <a:srgbClr val="113480"/>
              </a:solidFill>
            </a:endParaRPr>
          </a:p>
          <a:p>
            <a:pPr lvl="1">
              <a:buFont typeface="Arial" charset="0"/>
              <a:buChar char="•"/>
              <a:defRPr/>
            </a:pPr>
            <a:endParaRPr lang="en-US" dirty="0">
              <a:solidFill>
                <a:srgbClr val="E87511"/>
              </a:solidFill>
            </a:endParaRPr>
          </a:p>
          <a:p>
            <a:pPr lvl="1">
              <a:buFont typeface="Lucida Grande" pitchFamily="1" charset="0"/>
              <a:buNone/>
              <a:defRPr/>
            </a:pPr>
            <a:endParaRPr lang="en-US" sz="1200" dirty="0">
              <a:solidFill>
                <a:srgbClr val="E8751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r>
              <a:rPr lang="en-US" altLang="en-US" dirty="0">
                <a:latin typeface="Helvetica" pitchFamily="34" charset="0"/>
                <a:cs typeface="Helvetica" pitchFamily="34" charset="0"/>
              </a:rPr>
              <a:t>SL Regression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676400" y="3722132"/>
            <a:ext cx="396240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Course Grade in Percent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6096000"/>
            <a:ext cx="4648200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Absences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230831" y="2373312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1pPr>
            <a:lvl2pPr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" charset="0"/>
                <a:ea typeface="Geneva" pitchFamily="1" charset="-128"/>
              </a:defRPr>
            </a:lvl9pPr>
          </a:lstStyle>
          <a:p>
            <a:pPr marL="0" lvl="1" algn="ctr"/>
            <a:r>
              <a:rPr lang="en-US" altLang="en-US" sz="1800" i="1" dirty="0">
                <a:solidFill>
                  <a:srgbClr val="FF0000"/>
                </a:solidFill>
              </a:rPr>
              <a:t>Ŷ</a:t>
            </a:r>
            <a:r>
              <a:rPr lang="en-US" altLang="en-US" sz="1800" dirty="0">
                <a:solidFill>
                  <a:srgbClr val="FF0000"/>
                </a:solidFill>
              </a:rPr>
              <a:t> = 96.47 – 1.73</a:t>
            </a:r>
            <a:r>
              <a:rPr lang="en-US" altLang="en-US" sz="1800" i="1" dirty="0">
                <a:solidFill>
                  <a:srgbClr val="FF0000"/>
                </a:solidFill>
              </a:rPr>
              <a:t>X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2743200"/>
            <a:ext cx="3962400" cy="2895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90" y="2168564"/>
            <a:ext cx="2472473" cy="342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524000" y="3048000"/>
            <a:ext cx="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28800" y="3238500"/>
            <a:ext cx="0" cy="114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35052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90800" y="3722132"/>
            <a:ext cx="0" cy="1846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19400" y="3537466"/>
            <a:ext cx="0" cy="5539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24200" y="3810000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86000" y="3689866"/>
            <a:ext cx="0" cy="11107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52800" y="4495800"/>
            <a:ext cx="0" cy="6521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19600" y="5105400"/>
            <a:ext cx="0" cy="1201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2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Types of Model Violations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Why Residuals?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E87511"/>
                </a:solidFill>
              </a:rPr>
              <a:t>Easier to interpret than raw scatterplots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</a:rPr>
              <a:t>Slope is held constant at 0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E87511"/>
                </a:solidFill>
              </a:rPr>
              <a:t>Removes systematic part of equation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el-GR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chemeClr val="tx1"/>
                </a:solidFill>
              </a:rPr>
              <a:t>X)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</a:rPr>
              <a:t>Remaining residuals should be random error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802566"/>
            <a:ext cx="6096000" cy="3048000"/>
          </a:xfrm>
          <a:noFill/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581400" y="3822418"/>
            <a:ext cx="685800" cy="4447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381500" y="3807329"/>
            <a:ext cx="228600" cy="45987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743200" y="5026529"/>
            <a:ext cx="2819400" cy="1371600"/>
          </a:xfrm>
          <a:prstGeom prst="line">
            <a:avLst/>
          </a:prstGeom>
          <a:ln w="3810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4602933" y="4797175"/>
            <a:ext cx="452673" cy="832918"/>
          </a:xfrm>
          <a:custGeom>
            <a:avLst/>
            <a:gdLst>
              <a:gd name="connsiteX0" fmla="*/ 452673 w 452673"/>
              <a:gd name="connsiteY0" fmla="*/ 0 h 832918"/>
              <a:gd name="connsiteX1" fmla="*/ 398352 w 452673"/>
              <a:gd name="connsiteY1" fmla="*/ 162962 h 832918"/>
              <a:gd name="connsiteX2" fmla="*/ 144855 w 452673"/>
              <a:gd name="connsiteY2" fmla="*/ 289710 h 832918"/>
              <a:gd name="connsiteX3" fmla="*/ 36214 w 452673"/>
              <a:gd name="connsiteY3" fmla="*/ 316871 h 832918"/>
              <a:gd name="connsiteX4" fmla="*/ 0 w 452673"/>
              <a:gd name="connsiteY4" fmla="*/ 416459 h 832918"/>
              <a:gd name="connsiteX5" fmla="*/ 36214 w 452673"/>
              <a:gd name="connsiteY5" fmla="*/ 525101 h 832918"/>
              <a:gd name="connsiteX6" fmla="*/ 208229 w 452673"/>
              <a:gd name="connsiteY6" fmla="*/ 579421 h 832918"/>
              <a:gd name="connsiteX7" fmla="*/ 334978 w 452673"/>
              <a:gd name="connsiteY7" fmla="*/ 660903 h 832918"/>
              <a:gd name="connsiteX8" fmla="*/ 398352 w 452673"/>
              <a:gd name="connsiteY8" fmla="*/ 697116 h 832918"/>
              <a:gd name="connsiteX9" fmla="*/ 452673 w 452673"/>
              <a:gd name="connsiteY9" fmla="*/ 832918 h 832918"/>
              <a:gd name="connsiteX10" fmla="*/ 452673 w 452673"/>
              <a:gd name="connsiteY10" fmla="*/ 832918 h 83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673" h="832918">
                <a:moveTo>
                  <a:pt x="452673" y="0"/>
                </a:moveTo>
                <a:cubicBezTo>
                  <a:pt x="451164" y="57338"/>
                  <a:pt x="449655" y="114677"/>
                  <a:pt x="398352" y="162962"/>
                </a:cubicBezTo>
                <a:cubicBezTo>
                  <a:pt x="347049" y="211247"/>
                  <a:pt x="205211" y="264059"/>
                  <a:pt x="144855" y="289710"/>
                </a:cubicBezTo>
                <a:cubicBezTo>
                  <a:pt x="84499" y="315361"/>
                  <a:pt x="60356" y="295746"/>
                  <a:pt x="36214" y="316871"/>
                </a:cubicBezTo>
                <a:cubicBezTo>
                  <a:pt x="12072" y="337996"/>
                  <a:pt x="0" y="381754"/>
                  <a:pt x="0" y="416459"/>
                </a:cubicBezTo>
                <a:cubicBezTo>
                  <a:pt x="0" y="451164"/>
                  <a:pt x="1509" y="497941"/>
                  <a:pt x="36214" y="525101"/>
                </a:cubicBezTo>
                <a:cubicBezTo>
                  <a:pt x="70919" y="552261"/>
                  <a:pt x="158435" y="556787"/>
                  <a:pt x="208229" y="579421"/>
                </a:cubicBezTo>
                <a:cubicBezTo>
                  <a:pt x="258023" y="602055"/>
                  <a:pt x="303291" y="641287"/>
                  <a:pt x="334978" y="660903"/>
                </a:cubicBezTo>
                <a:cubicBezTo>
                  <a:pt x="366665" y="680519"/>
                  <a:pt x="378736" y="668447"/>
                  <a:pt x="398352" y="697116"/>
                </a:cubicBezTo>
                <a:cubicBezTo>
                  <a:pt x="417968" y="725785"/>
                  <a:pt x="452673" y="832918"/>
                  <a:pt x="452673" y="832918"/>
                </a:cubicBezTo>
                <a:lnTo>
                  <a:pt x="452673" y="832918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733800" y="5275499"/>
            <a:ext cx="419100" cy="741630"/>
          </a:xfrm>
          <a:custGeom>
            <a:avLst/>
            <a:gdLst>
              <a:gd name="connsiteX0" fmla="*/ 452673 w 452673"/>
              <a:gd name="connsiteY0" fmla="*/ 0 h 832918"/>
              <a:gd name="connsiteX1" fmla="*/ 398352 w 452673"/>
              <a:gd name="connsiteY1" fmla="*/ 162962 h 832918"/>
              <a:gd name="connsiteX2" fmla="*/ 144855 w 452673"/>
              <a:gd name="connsiteY2" fmla="*/ 289710 h 832918"/>
              <a:gd name="connsiteX3" fmla="*/ 36214 w 452673"/>
              <a:gd name="connsiteY3" fmla="*/ 316871 h 832918"/>
              <a:gd name="connsiteX4" fmla="*/ 0 w 452673"/>
              <a:gd name="connsiteY4" fmla="*/ 416459 h 832918"/>
              <a:gd name="connsiteX5" fmla="*/ 36214 w 452673"/>
              <a:gd name="connsiteY5" fmla="*/ 525101 h 832918"/>
              <a:gd name="connsiteX6" fmla="*/ 208229 w 452673"/>
              <a:gd name="connsiteY6" fmla="*/ 579421 h 832918"/>
              <a:gd name="connsiteX7" fmla="*/ 334978 w 452673"/>
              <a:gd name="connsiteY7" fmla="*/ 660903 h 832918"/>
              <a:gd name="connsiteX8" fmla="*/ 398352 w 452673"/>
              <a:gd name="connsiteY8" fmla="*/ 697116 h 832918"/>
              <a:gd name="connsiteX9" fmla="*/ 452673 w 452673"/>
              <a:gd name="connsiteY9" fmla="*/ 832918 h 832918"/>
              <a:gd name="connsiteX10" fmla="*/ 452673 w 452673"/>
              <a:gd name="connsiteY10" fmla="*/ 832918 h 83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673" h="832918">
                <a:moveTo>
                  <a:pt x="452673" y="0"/>
                </a:moveTo>
                <a:cubicBezTo>
                  <a:pt x="451164" y="57338"/>
                  <a:pt x="449655" y="114677"/>
                  <a:pt x="398352" y="162962"/>
                </a:cubicBezTo>
                <a:cubicBezTo>
                  <a:pt x="347049" y="211247"/>
                  <a:pt x="205211" y="264059"/>
                  <a:pt x="144855" y="289710"/>
                </a:cubicBezTo>
                <a:cubicBezTo>
                  <a:pt x="84499" y="315361"/>
                  <a:pt x="60356" y="295746"/>
                  <a:pt x="36214" y="316871"/>
                </a:cubicBezTo>
                <a:cubicBezTo>
                  <a:pt x="12072" y="337996"/>
                  <a:pt x="0" y="381754"/>
                  <a:pt x="0" y="416459"/>
                </a:cubicBezTo>
                <a:cubicBezTo>
                  <a:pt x="0" y="451164"/>
                  <a:pt x="1509" y="497941"/>
                  <a:pt x="36214" y="525101"/>
                </a:cubicBezTo>
                <a:cubicBezTo>
                  <a:pt x="70919" y="552261"/>
                  <a:pt x="158435" y="556787"/>
                  <a:pt x="208229" y="579421"/>
                </a:cubicBezTo>
                <a:cubicBezTo>
                  <a:pt x="258023" y="602055"/>
                  <a:pt x="303291" y="641287"/>
                  <a:pt x="334978" y="660903"/>
                </a:cubicBezTo>
                <a:cubicBezTo>
                  <a:pt x="366665" y="680519"/>
                  <a:pt x="378736" y="668447"/>
                  <a:pt x="398352" y="697116"/>
                </a:cubicBezTo>
                <a:cubicBezTo>
                  <a:pt x="417968" y="725785"/>
                  <a:pt x="452673" y="832918"/>
                  <a:pt x="452673" y="832918"/>
                </a:cubicBezTo>
                <a:lnTo>
                  <a:pt x="452673" y="832918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45051" y="5744016"/>
            <a:ext cx="419100" cy="741630"/>
          </a:xfrm>
          <a:custGeom>
            <a:avLst/>
            <a:gdLst>
              <a:gd name="connsiteX0" fmla="*/ 452673 w 452673"/>
              <a:gd name="connsiteY0" fmla="*/ 0 h 832918"/>
              <a:gd name="connsiteX1" fmla="*/ 398352 w 452673"/>
              <a:gd name="connsiteY1" fmla="*/ 162962 h 832918"/>
              <a:gd name="connsiteX2" fmla="*/ 144855 w 452673"/>
              <a:gd name="connsiteY2" fmla="*/ 289710 h 832918"/>
              <a:gd name="connsiteX3" fmla="*/ 36214 w 452673"/>
              <a:gd name="connsiteY3" fmla="*/ 316871 h 832918"/>
              <a:gd name="connsiteX4" fmla="*/ 0 w 452673"/>
              <a:gd name="connsiteY4" fmla="*/ 416459 h 832918"/>
              <a:gd name="connsiteX5" fmla="*/ 36214 w 452673"/>
              <a:gd name="connsiteY5" fmla="*/ 525101 h 832918"/>
              <a:gd name="connsiteX6" fmla="*/ 208229 w 452673"/>
              <a:gd name="connsiteY6" fmla="*/ 579421 h 832918"/>
              <a:gd name="connsiteX7" fmla="*/ 334978 w 452673"/>
              <a:gd name="connsiteY7" fmla="*/ 660903 h 832918"/>
              <a:gd name="connsiteX8" fmla="*/ 398352 w 452673"/>
              <a:gd name="connsiteY8" fmla="*/ 697116 h 832918"/>
              <a:gd name="connsiteX9" fmla="*/ 452673 w 452673"/>
              <a:gd name="connsiteY9" fmla="*/ 832918 h 832918"/>
              <a:gd name="connsiteX10" fmla="*/ 452673 w 452673"/>
              <a:gd name="connsiteY10" fmla="*/ 832918 h 83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673" h="832918">
                <a:moveTo>
                  <a:pt x="452673" y="0"/>
                </a:moveTo>
                <a:cubicBezTo>
                  <a:pt x="451164" y="57338"/>
                  <a:pt x="449655" y="114677"/>
                  <a:pt x="398352" y="162962"/>
                </a:cubicBezTo>
                <a:cubicBezTo>
                  <a:pt x="347049" y="211247"/>
                  <a:pt x="205211" y="264059"/>
                  <a:pt x="144855" y="289710"/>
                </a:cubicBezTo>
                <a:cubicBezTo>
                  <a:pt x="84499" y="315361"/>
                  <a:pt x="60356" y="295746"/>
                  <a:pt x="36214" y="316871"/>
                </a:cubicBezTo>
                <a:cubicBezTo>
                  <a:pt x="12072" y="337996"/>
                  <a:pt x="0" y="381754"/>
                  <a:pt x="0" y="416459"/>
                </a:cubicBezTo>
                <a:cubicBezTo>
                  <a:pt x="0" y="451164"/>
                  <a:pt x="1509" y="497941"/>
                  <a:pt x="36214" y="525101"/>
                </a:cubicBezTo>
                <a:cubicBezTo>
                  <a:pt x="70919" y="552261"/>
                  <a:pt x="158435" y="556787"/>
                  <a:pt x="208229" y="579421"/>
                </a:cubicBezTo>
                <a:cubicBezTo>
                  <a:pt x="258023" y="602055"/>
                  <a:pt x="303291" y="641287"/>
                  <a:pt x="334978" y="660903"/>
                </a:cubicBezTo>
                <a:cubicBezTo>
                  <a:pt x="366665" y="680519"/>
                  <a:pt x="378736" y="668447"/>
                  <a:pt x="398352" y="697116"/>
                </a:cubicBezTo>
                <a:cubicBezTo>
                  <a:pt x="417968" y="725785"/>
                  <a:pt x="452673" y="832918"/>
                  <a:pt x="452673" y="832918"/>
                </a:cubicBezTo>
                <a:lnTo>
                  <a:pt x="452673" y="832918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1" r="12161"/>
          <a:stretch/>
        </p:blipFill>
        <p:spPr>
          <a:xfrm>
            <a:off x="1447800" y="4340728"/>
            <a:ext cx="4752278" cy="2479171"/>
          </a:xfrm>
          <a:prstGeom prst="rect">
            <a:avLst/>
          </a:prstGeom>
          <a:noFill/>
        </p:spPr>
      </p:pic>
      <p:sp>
        <p:nvSpPr>
          <p:cNvPr id="15" name="Freeform 14"/>
          <p:cNvSpPr/>
          <p:nvPr/>
        </p:nvSpPr>
        <p:spPr>
          <a:xfrm>
            <a:off x="4633866" y="5219700"/>
            <a:ext cx="452673" cy="832918"/>
          </a:xfrm>
          <a:custGeom>
            <a:avLst/>
            <a:gdLst>
              <a:gd name="connsiteX0" fmla="*/ 452673 w 452673"/>
              <a:gd name="connsiteY0" fmla="*/ 0 h 832918"/>
              <a:gd name="connsiteX1" fmla="*/ 398352 w 452673"/>
              <a:gd name="connsiteY1" fmla="*/ 162962 h 832918"/>
              <a:gd name="connsiteX2" fmla="*/ 144855 w 452673"/>
              <a:gd name="connsiteY2" fmla="*/ 289710 h 832918"/>
              <a:gd name="connsiteX3" fmla="*/ 36214 w 452673"/>
              <a:gd name="connsiteY3" fmla="*/ 316871 h 832918"/>
              <a:gd name="connsiteX4" fmla="*/ 0 w 452673"/>
              <a:gd name="connsiteY4" fmla="*/ 416459 h 832918"/>
              <a:gd name="connsiteX5" fmla="*/ 36214 w 452673"/>
              <a:gd name="connsiteY5" fmla="*/ 525101 h 832918"/>
              <a:gd name="connsiteX6" fmla="*/ 208229 w 452673"/>
              <a:gd name="connsiteY6" fmla="*/ 579421 h 832918"/>
              <a:gd name="connsiteX7" fmla="*/ 334978 w 452673"/>
              <a:gd name="connsiteY7" fmla="*/ 660903 h 832918"/>
              <a:gd name="connsiteX8" fmla="*/ 398352 w 452673"/>
              <a:gd name="connsiteY8" fmla="*/ 697116 h 832918"/>
              <a:gd name="connsiteX9" fmla="*/ 452673 w 452673"/>
              <a:gd name="connsiteY9" fmla="*/ 832918 h 832918"/>
              <a:gd name="connsiteX10" fmla="*/ 452673 w 452673"/>
              <a:gd name="connsiteY10" fmla="*/ 832918 h 83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673" h="832918">
                <a:moveTo>
                  <a:pt x="452673" y="0"/>
                </a:moveTo>
                <a:cubicBezTo>
                  <a:pt x="451164" y="57338"/>
                  <a:pt x="449655" y="114677"/>
                  <a:pt x="398352" y="162962"/>
                </a:cubicBezTo>
                <a:cubicBezTo>
                  <a:pt x="347049" y="211247"/>
                  <a:pt x="205211" y="264059"/>
                  <a:pt x="144855" y="289710"/>
                </a:cubicBezTo>
                <a:cubicBezTo>
                  <a:pt x="84499" y="315361"/>
                  <a:pt x="60356" y="295746"/>
                  <a:pt x="36214" y="316871"/>
                </a:cubicBezTo>
                <a:cubicBezTo>
                  <a:pt x="12072" y="337996"/>
                  <a:pt x="0" y="381754"/>
                  <a:pt x="0" y="416459"/>
                </a:cubicBezTo>
                <a:cubicBezTo>
                  <a:pt x="0" y="451164"/>
                  <a:pt x="1509" y="497941"/>
                  <a:pt x="36214" y="525101"/>
                </a:cubicBezTo>
                <a:cubicBezTo>
                  <a:pt x="70919" y="552261"/>
                  <a:pt x="158435" y="556787"/>
                  <a:pt x="208229" y="579421"/>
                </a:cubicBezTo>
                <a:cubicBezTo>
                  <a:pt x="258023" y="602055"/>
                  <a:pt x="303291" y="641287"/>
                  <a:pt x="334978" y="660903"/>
                </a:cubicBezTo>
                <a:cubicBezTo>
                  <a:pt x="366665" y="680519"/>
                  <a:pt x="378736" y="668447"/>
                  <a:pt x="398352" y="697116"/>
                </a:cubicBezTo>
                <a:cubicBezTo>
                  <a:pt x="417968" y="725785"/>
                  <a:pt x="452673" y="832918"/>
                  <a:pt x="452673" y="832918"/>
                </a:cubicBezTo>
                <a:lnTo>
                  <a:pt x="452673" y="832918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752850" y="5265344"/>
            <a:ext cx="419100" cy="787274"/>
          </a:xfrm>
          <a:custGeom>
            <a:avLst/>
            <a:gdLst>
              <a:gd name="connsiteX0" fmla="*/ 452673 w 452673"/>
              <a:gd name="connsiteY0" fmla="*/ 0 h 832918"/>
              <a:gd name="connsiteX1" fmla="*/ 398352 w 452673"/>
              <a:gd name="connsiteY1" fmla="*/ 162962 h 832918"/>
              <a:gd name="connsiteX2" fmla="*/ 144855 w 452673"/>
              <a:gd name="connsiteY2" fmla="*/ 289710 h 832918"/>
              <a:gd name="connsiteX3" fmla="*/ 36214 w 452673"/>
              <a:gd name="connsiteY3" fmla="*/ 316871 h 832918"/>
              <a:gd name="connsiteX4" fmla="*/ 0 w 452673"/>
              <a:gd name="connsiteY4" fmla="*/ 416459 h 832918"/>
              <a:gd name="connsiteX5" fmla="*/ 36214 w 452673"/>
              <a:gd name="connsiteY5" fmla="*/ 525101 h 832918"/>
              <a:gd name="connsiteX6" fmla="*/ 208229 w 452673"/>
              <a:gd name="connsiteY6" fmla="*/ 579421 h 832918"/>
              <a:gd name="connsiteX7" fmla="*/ 334978 w 452673"/>
              <a:gd name="connsiteY7" fmla="*/ 660903 h 832918"/>
              <a:gd name="connsiteX8" fmla="*/ 398352 w 452673"/>
              <a:gd name="connsiteY8" fmla="*/ 697116 h 832918"/>
              <a:gd name="connsiteX9" fmla="*/ 452673 w 452673"/>
              <a:gd name="connsiteY9" fmla="*/ 832918 h 832918"/>
              <a:gd name="connsiteX10" fmla="*/ 452673 w 452673"/>
              <a:gd name="connsiteY10" fmla="*/ 832918 h 83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673" h="832918">
                <a:moveTo>
                  <a:pt x="452673" y="0"/>
                </a:moveTo>
                <a:cubicBezTo>
                  <a:pt x="451164" y="57338"/>
                  <a:pt x="449655" y="114677"/>
                  <a:pt x="398352" y="162962"/>
                </a:cubicBezTo>
                <a:cubicBezTo>
                  <a:pt x="347049" y="211247"/>
                  <a:pt x="205211" y="264059"/>
                  <a:pt x="144855" y="289710"/>
                </a:cubicBezTo>
                <a:cubicBezTo>
                  <a:pt x="84499" y="315361"/>
                  <a:pt x="60356" y="295746"/>
                  <a:pt x="36214" y="316871"/>
                </a:cubicBezTo>
                <a:cubicBezTo>
                  <a:pt x="12072" y="337996"/>
                  <a:pt x="0" y="381754"/>
                  <a:pt x="0" y="416459"/>
                </a:cubicBezTo>
                <a:cubicBezTo>
                  <a:pt x="0" y="451164"/>
                  <a:pt x="1509" y="497941"/>
                  <a:pt x="36214" y="525101"/>
                </a:cubicBezTo>
                <a:cubicBezTo>
                  <a:pt x="70919" y="552261"/>
                  <a:pt x="158435" y="556787"/>
                  <a:pt x="208229" y="579421"/>
                </a:cubicBezTo>
                <a:cubicBezTo>
                  <a:pt x="258023" y="602055"/>
                  <a:pt x="303291" y="641287"/>
                  <a:pt x="334978" y="660903"/>
                </a:cubicBezTo>
                <a:cubicBezTo>
                  <a:pt x="366665" y="680519"/>
                  <a:pt x="378736" y="668447"/>
                  <a:pt x="398352" y="697116"/>
                </a:cubicBezTo>
                <a:cubicBezTo>
                  <a:pt x="417968" y="725785"/>
                  <a:pt x="452673" y="832918"/>
                  <a:pt x="452673" y="832918"/>
                </a:cubicBezTo>
                <a:lnTo>
                  <a:pt x="452673" y="832918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851842" y="5288166"/>
            <a:ext cx="419100" cy="741630"/>
          </a:xfrm>
          <a:custGeom>
            <a:avLst/>
            <a:gdLst>
              <a:gd name="connsiteX0" fmla="*/ 452673 w 452673"/>
              <a:gd name="connsiteY0" fmla="*/ 0 h 832918"/>
              <a:gd name="connsiteX1" fmla="*/ 398352 w 452673"/>
              <a:gd name="connsiteY1" fmla="*/ 162962 h 832918"/>
              <a:gd name="connsiteX2" fmla="*/ 144855 w 452673"/>
              <a:gd name="connsiteY2" fmla="*/ 289710 h 832918"/>
              <a:gd name="connsiteX3" fmla="*/ 36214 w 452673"/>
              <a:gd name="connsiteY3" fmla="*/ 316871 h 832918"/>
              <a:gd name="connsiteX4" fmla="*/ 0 w 452673"/>
              <a:gd name="connsiteY4" fmla="*/ 416459 h 832918"/>
              <a:gd name="connsiteX5" fmla="*/ 36214 w 452673"/>
              <a:gd name="connsiteY5" fmla="*/ 525101 h 832918"/>
              <a:gd name="connsiteX6" fmla="*/ 208229 w 452673"/>
              <a:gd name="connsiteY6" fmla="*/ 579421 h 832918"/>
              <a:gd name="connsiteX7" fmla="*/ 334978 w 452673"/>
              <a:gd name="connsiteY7" fmla="*/ 660903 h 832918"/>
              <a:gd name="connsiteX8" fmla="*/ 398352 w 452673"/>
              <a:gd name="connsiteY8" fmla="*/ 697116 h 832918"/>
              <a:gd name="connsiteX9" fmla="*/ 452673 w 452673"/>
              <a:gd name="connsiteY9" fmla="*/ 832918 h 832918"/>
              <a:gd name="connsiteX10" fmla="*/ 452673 w 452673"/>
              <a:gd name="connsiteY10" fmla="*/ 832918 h 83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673" h="832918">
                <a:moveTo>
                  <a:pt x="452673" y="0"/>
                </a:moveTo>
                <a:cubicBezTo>
                  <a:pt x="451164" y="57338"/>
                  <a:pt x="449655" y="114677"/>
                  <a:pt x="398352" y="162962"/>
                </a:cubicBezTo>
                <a:cubicBezTo>
                  <a:pt x="347049" y="211247"/>
                  <a:pt x="205211" y="264059"/>
                  <a:pt x="144855" y="289710"/>
                </a:cubicBezTo>
                <a:cubicBezTo>
                  <a:pt x="84499" y="315361"/>
                  <a:pt x="60356" y="295746"/>
                  <a:pt x="36214" y="316871"/>
                </a:cubicBezTo>
                <a:cubicBezTo>
                  <a:pt x="12072" y="337996"/>
                  <a:pt x="0" y="381754"/>
                  <a:pt x="0" y="416459"/>
                </a:cubicBezTo>
                <a:cubicBezTo>
                  <a:pt x="0" y="451164"/>
                  <a:pt x="1509" y="497941"/>
                  <a:pt x="36214" y="525101"/>
                </a:cubicBezTo>
                <a:cubicBezTo>
                  <a:pt x="70919" y="552261"/>
                  <a:pt x="158435" y="556787"/>
                  <a:pt x="208229" y="579421"/>
                </a:cubicBezTo>
                <a:cubicBezTo>
                  <a:pt x="258023" y="602055"/>
                  <a:pt x="303291" y="641287"/>
                  <a:pt x="334978" y="660903"/>
                </a:cubicBezTo>
                <a:cubicBezTo>
                  <a:pt x="366665" y="680519"/>
                  <a:pt x="378736" y="668447"/>
                  <a:pt x="398352" y="697116"/>
                </a:cubicBezTo>
                <a:cubicBezTo>
                  <a:pt x="417968" y="725785"/>
                  <a:pt x="452673" y="832918"/>
                  <a:pt x="452673" y="832918"/>
                </a:cubicBezTo>
                <a:lnTo>
                  <a:pt x="452673" y="832918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9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Types of Model Violations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What to interpret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E87511"/>
                </a:solidFill>
              </a:rPr>
              <a:t>Normal distribution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</a:rPr>
              <a:t>For each X value there should be a normal distribution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E87511"/>
                </a:solidFill>
              </a:rPr>
              <a:t>Homoscedasticity</a:t>
            </a:r>
            <a:endParaRPr lang="en-US" sz="2600" dirty="0">
              <a:solidFill>
                <a:schemeClr val="tx1"/>
              </a:solidFill>
            </a:endParaRP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</a:rPr>
              <a:t>Equal variance across every value of X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E87511"/>
                </a:solidFill>
              </a:rPr>
              <a:t>Residuals should be unrelated  to X</a:t>
            </a:r>
            <a:endParaRPr lang="en-US" sz="2600" dirty="0">
              <a:solidFill>
                <a:schemeClr val="tx1"/>
              </a:solidFill>
            </a:endParaRP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</a:rPr>
              <a:t>Random scatter; no systematic pattern</a:t>
            </a:r>
          </a:p>
          <a:p>
            <a:pPr marL="1885950" lvl="3" indent="-51435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Random scatter suggests a linear relationship</a:t>
            </a:r>
          </a:p>
          <a:p>
            <a:pPr marL="1885950" lvl="3" indent="-51435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Non-random scatter suggests that we may be missing an important variable</a:t>
            </a:r>
          </a:p>
          <a:p>
            <a:pPr marL="1885950" lvl="3" indent="-51435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Non-random scatter may also suggest dependency of observations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33991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364784"/>
            <a:ext cx="2133600" cy="476250"/>
          </a:xfrm>
        </p:spPr>
        <p:txBody>
          <a:bodyPr/>
          <a:lstStyle/>
          <a:p>
            <a:pPr>
              <a:defRPr/>
            </a:pPr>
            <a:fld id="{F6282ED7-CE01-4B55-8FB9-ECF1E00C209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2163" y="1524000"/>
            <a:ext cx="8915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EF8923"/>
                </a:solidFill>
              </a:rPr>
              <a:t>Assumptions of GLM</a:t>
            </a:r>
          </a:p>
          <a:p>
            <a:endParaRPr lang="en-US" sz="1200" b="1" dirty="0"/>
          </a:p>
          <a:p>
            <a:pPr>
              <a:buAutoNum type="arabicPeriod"/>
            </a:pPr>
            <a:r>
              <a:rPr lang="en-US" sz="2400" b="1" dirty="0"/>
              <a:t> </a:t>
            </a:r>
            <a:r>
              <a:rPr lang="en-US" sz="2400" b="1" u="sng" dirty="0"/>
              <a:t>Normality:</a:t>
            </a:r>
            <a:r>
              <a:rPr lang="en-US" sz="2400" b="1" dirty="0"/>
              <a:t> At each value of X, a normal distribution of Y exists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r>
              <a:rPr lang="en-US" sz="2400" b="1" dirty="0"/>
              <a:t>2. </a:t>
            </a:r>
            <a:r>
              <a:rPr lang="en-US" sz="2400" b="1" u="sng" dirty="0"/>
              <a:t>Linearity:</a:t>
            </a:r>
            <a:r>
              <a:rPr lang="en-US" sz="2400" b="1" dirty="0"/>
              <a:t> The means of each of these distributions may be best joined by a straight line</a:t>
            </a:r>
          </a:p>
          <a:p>
            <a:endParaRPr lang="en-US" sz="2400" b="1" dirty="0"/>
          </a:p>
          <a:p>
            <a:r>
              <a:rPr lang="en-US" sz="2400" b="1" dirty="0"/>
              <a:t>3. </a:t>
            </a:r>
            <a:r>
              <a:rPr lang="en-US" sz="2400" b="1" u="sng" dirty="0"/>
              <a:t>Homoscedasticity</a:t>
            </a:r>
            <a:r>
              <a:rPr lang="en-US" sz="2400" b="1" dirty="0"/>
              <a:t>: The variances of each of these distributions are identical</a:t>
            </a:r>
          </a:p>
          <a:p>
            <a:endParaRPr lang="en-US" sz="2400" b="1" dirty="0"/>
          </a:p>
          <a:p>
            <a:pPr>
              <a:buAutoNum type="arabicPeriod" startAt="4"/>
            </a:pPr>
            <a:r>
              <a:rPr lang="en-US" sz="2400" b="1" dirty="0"/>
              <a:t> </a:t>
            </a:r>
            <a:r>
              <a:rPr lang="en-US" sz="2400" b="1" u="sng" dirty="0"/>
              <a:t>Independence of observations</a:t>
            </a:r>
            <a:r>
              <a:rPr lang="en-US" sz="2400" b="1" dirty="0"/>
              <a:t>: At each given value of X, the values of Y are independent of each other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" y="228600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>
                <a:latin typeface="Helvetica" pitchFamily="34" charset="0"/>
                <a:cs typeface="Helvetica" pitchFamily="34" charset="0"/>
              </a:rPr>
              <a:t>General Linear Model</a:t>
            </a:r>
            <a:endParaRPr lang="en-US" alt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599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Types of Model Violations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Types of residuals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E87511"/>
                </a:solidFill>
              </a:rPr>
              <a:t>Raw residuals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</a:rPr>
              <a:t>Measured in original, raw residual units of the outcome (Y)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E87511"/>
                </a:solidFill>
              </a:rPr>
              <a:t>Standardized residuals</a:t>
            </a:r>
            <a:endParaRPr lang="en-US" sz="2600" dirty="0">
              <a:solidFill>
                <a:schemeClr val="tx1"/>
              </a:solidFill>
            </a:endParaRP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</a:rPr>
              <a:t>Outcome (Y) residuals units are standardized with a mean of zero and a </a:t>
            </a:r>
            <a:r>
              <a:rPr lang="en-US" sz="2200" i="1" dirty="0">
                <a:solidFill>
                  <a:srgbClr val="002060"/>
                </a:solidFill>
              </a:rPr>
              <a:t>SD</a:t>
            </a:r>
            <a:r>
              <a:rPr lang="en-US" sz="2200" dirty="0">
                <a:solidFill>
                  <a:srgbClr val="002060"/>
                </a:solidFill>
              </a:rPr>
              <a:t> of 1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2600" dirty="0" err="1">
                <a:solidFill>
                  <a:srgbClr val="E87511"/>
                </a:solidFill>
              </a:rPr>
              <a:t>Studentized</a:t>
            </a:r>
            <a:r>
              <a:rPr lang="en-US" sz="2600" dirty="0">
                <a:solidFill>
                  <a:srgbClr val="E87511"/>
                </a:solidFill>
              </a:rPr>
              <a:t> residuals</a:t>
            </a:r>
            <a:endParaRPr lang="en-US" sz="2600" dirty="0">
              <a:solidFill>
                <a:schemeClr val="tx1"/>
              </a:solidFill>
            </a:endParaRP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</a:rPr>
              <a:t>Outcome (Y) residuals units are standardized with a mean of zero and a </a:t>
            </a:r>
            <a:r>
              <a:rPr lang="en-US" sz="2200" i="1" dirty="0">
                <a:solidFill>
                  <a:srgbClr val="002060"/>
                </a:solidFill>
              </a:rPr>
              <a:t>SD</a:t>
            </a:r>
            <a:r>
              <a:rPr lang="en-US" sz="2200" dirty="0">
                <a:solidFill>
                  <a:srgbClr val="002060"/>
                </a:solidFill>
              </a:rPr>
              <a:t> of 1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</a:rPr>
              <a:t>Adjusts for increased variability for values further from the mean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21347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Types of Model Violations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Things to remember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E87511"/>
                </a:solidFill>
              </a:rPr>
              <a:t>It is sufficient to look at one type of residual plot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 err="1">
                <a:solidFill>
                  <a:srgbClr val="002060"/>
                </a:solidFill>
              </a:rPr>
              <a:t>Studentized</a:t>
            </a:r>
            <a:r>
              <a:rPr lang="en-US" sz="2200" dirty="0">
                <a:solidFill>
                  <a:srgbClr val="002060"/>
                </a:solidFill>
              </a:rPr>
              <a:t> residuals provide best estimate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E87511"/>
                </a:solidFill>
              </a:rPr>
              <a:t>In SLR, we only need to look at 1 plot</a:t>
            </a:r>
            <a:endParaRPr lang="en-US" sz="2600" dirty="0">
              <a:solidFill>
                <a:schemeClr val="tx1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E87511"/>
                </a:solidFill>
              </a:rPr>
              <a:t>In multiple regression, we look at several plots</a:t>
            </a:r>
            <a:endParaRPr lang="en-US" sz="2600" dirty="0">
              <a:solidFill>
                <a:schemeClr val="tx1"/>
              </a:solidFill>
            </a:endParaRP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</a:rPr>
              <a:t>There are several predictors</a:t>
            </a:r>
          </a:p>
          <a:p>
            <a:pPr lvl="2"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32820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364784"/>
            <a:ext cx="2133600" cy="476250"/>
          </a:xfrm>
        </p:spPr>
        <p:txBody>
          <a:bodyPr/>
          <a:lstStyle/>
          <a:p>
            <a:pPr>
              <a:defRPr/>
            </a:pPr>
            <a:fld id="{F6282ED7-CE01-4B55-8FB9-ECF1E00C209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2163" y="1524000"/>
            <a:ext cx="89154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EF8923"/>
                </a:solidFill>
              </a:rPr>
              <a:t>Residuals when looking at a scatterplot</a:t>
            </a:r>
          </a:p>
          <a:p>
            <a:endParaRPr lang="en-US" sz="1200" b="1" dirty="0"/>
          </a:p>
          <a:p>
            <a:pPr>
              <a:buAutoNum type="arabicPeriod"/>
            </a:pPr>
            <a:r>
              <a:rPr lang="en-US" sz="2400" b="1" dirty="0"/>
              <a:t> </a:t>
            </a:r>
            <a:r>
              <a:rPr lang="en-US" sz="2400" b="1" u="sng" dirty="0"/>
              <a:t>Normality:</a:t>
            </a:r>
            <a:r>
              <a:rPr lang="en-US" sz="2400" b="1" dirty="0"/>
              <a:t> At each value of X, a normal distribution of Y exists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01638" indent="-401638"/>
            <a:r>
              <a:rPr lang="en-US" sz="2400" b="1" dirty="0"/>
              <a:t>2. </a:t>
            </a:r>
            <a:r>
              <a:rPr lang="en-US" sz="2400" b="1" u="sng" dirty="0"/>
              <a:t>Linearity:</a:t>
            </a:r>
            <a:r>
              <a:rPr lang="en-US" sz="2400" b="1" dirty="0"/>
              <a:t> The means of each of these distributions may be best joined by a straight line</a:t>
            </a:r>
          </a:p>
          <a:p>
            <a:r>
              <a:rPr lang="en-US" sz="2400" b="1" dirty="0"/>
              <a:t>	</a:t>
            </a:r>
            <a:r>
              <a:rPr lang="en-US" sz="2400" b="1" dirty="0">
                <a:solidFill>
                  <a:srgbClr val="00B050"/>
                </a:solidFill>
              </a:rPr>
              <a:t>Residuals are randomly scattered</a:t>
            </a:r>
          </a:p>
          <a:p>
            <a:pPr marL="401638" indent="-401638"/>
            <a:r>
              <a:rPr lang="en-US" sz="2400" b="1" dirty="0"/>
              <a:t>3. </a:t>
            </a:r>
            <a:r>
              <a:rPr lang="en-US" sz="2400" b="1" u="sng" dirty="0"/>
              <a:t>Homoscedasticity</a:t>
            </a:r>
            <a:r>
              <a:rPr lang="en-US" sz="2400" b="1" dirty="0"/>
              <a:t>: The variances of each of these distributions are identical</a:t>
            </a:r>
          </a:p>
          <a:p>
            <a:r>
              <a:rPr lang="en-US" sz="2400" b="1" dirty="0"/>
              <a:t>	</a:t>
            </a:r>
            <a:r>
              <a:rPr lang="en-US" sz="2400" b="1" dirty="0">
                <a:solidFill>
                  <a:srgbClr val="00B050"/>
                </a:solidFill>
              </a:rPr>
              <a:t>Residuals have equal variance at each value of X</a:t>
            </a:r>
            <a:endParaRPr lang="en-US" sz="2400" b="1" dirty="0"/>
          </a:p>
          <a:p>
            <a:pPr marL="401638" indent="-401638"/>
            <a:r>
              <a:rPr lang="en-US" sz="2400" b="1" dirty="0"/>
              <a:t>4. </a:t>
            </a:r>
            <a:r>
              <a:rPr lang="en-US" sz="2400" b="1" u="sng" dirty="0"/>
              <a:t>Independence of observations</a:t>
            </a:r>
            <a:r>
              <a:rPr lang="en-US" sz="2400" b="1" dirty="0"/>
              <a:t>: At each given value of X, the values of Y are independent of each other</a:t>
            </a:r>
          </a:p>
          <a:p>
            <a:pPr marL="401638" indent="-401638"/>
            <a:r>
              <a:rPr lang="en-US" sz="2400" b="1" dirty="0"/>
              <a:t>		</a:t>
            </a:r>
            <a:r>
              <a:rPr lang="en-US" sz="2400" b="1" dirty="0">
                <a:solidFill>
                  <a:srgbClr val="00B050"/>
                </a:solidFill>
              </a:rPr>
              <a:t>Residuals at least symmetric about 0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" y="228600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>
                <a:latin typeface="Helvetica" pitchFamily="34" charset="0"/>
                <a:cs typeface="Helvetica" pitchFamily="34" charset="0"/>
              </a:rPr>
              <a:t>General Linear Model</a:t>
            </a:r>
            <a:endParaRPr lang="en-US" alt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20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r>
              <a:rPr lang="en-US" altLang="en-US" dirty="0">
                <a:latin typeface="Helvetica" pitchFamily="34" charset="0"/>
                <a:cs typeface="Helvetica" pitchFamily="34" charset="0"/>
              </a:rPr>
              <a:t>Influence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763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Residuals:</a:t>
            </a:r>
            <a:endParaRPr lang="en-US" sz="2600" dirty="0">
              <a:solidFill>
                <a:schemeClr val="tx1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3200" dirty="0" err="1">
                <a:solidFill>
                  <a:srgbClr val="E87511"/>
                </a:solidFill>
                <a:sym typeface="Symbol" pitchFamily="18" charset="2"/>
              </a:rPr>
              <a:t>Studentized</a:t>
            </a:r>
            <a:r>
              <a:rPr lang="en-US" altLang="en-US" sz="3200" dirty="0">
                <a:solidFill>
                  <a:srgbClr val="E87511"/>
                </a:solidFill>
                <a:sym typeface="Symbol" pitchFamily="18" charset="2"/>
              </a:rPr>
              <a:t> Residuals are preferred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Outcome (Y) residuals units are standardized with a mean of zero and a </a:t>
            </a:r>
            <a:r>
              <a:rPr lang="en-US" i="1" dirty="0">
                <a:solidFill>
                  <a:srgbClr val="002060"/>
                </a:solidFill>
              </a:rPr>
              <a:t>SD</a:t>
            </a:r>
            <a:r>
              <a:rPr lang="en-US" dirty="0">
                <a:solidFill>
                  <a:srgbClr val="002060"/>
                </a:solidFill>
              </a:rPr>
              <a:t> of 1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Adjusts for increased variability for values farther from the predictor mean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ym typeface="Symbol" pitchFamily="18" charset="2"/>
              </a:rPr>
              <a:t>Possible outliers: </a:t>
            </a:r>
            <a:r>
              <a:rPr lang="en-US" altLang="en-US" dirty="0">
                <a:solidFill>
                  <a:srgbClr val="002060"/>
                </a:solidFill>
                <a:sym typeface="Symbol" pitchFamily="18" charset="2"/>
              </a:rPr>
              <a:t>Values greater than 3 </a:t>
            </a:r>
            <a:r>
              <a:rPr lang="en-US" i="1" dirty="0">
                <a:solidFill>
                  <a:srgbClr val="002060"/>
                </a:solidFill>
              </a:rPr>
              <a:t>SD </a:t>
            </a:r>
            <a:r>
              <a:rPr lang="en-US" dirty="0">
                <a:solidFill>
                  <a:srgbClr val="002060"/>
                </a:solidFill>
              </a:rPr>
              <a:t>or 2 </a:t>
            </a:r>
            <a:r>
              <a:rPr lang="en-US" i="1" dirty="0">
                <a:solidFill>
                  <a:srgbClr val="002060"/>
                </a:solidFill>
              </a:rPr>
              <a:t>SD </a:t>
            </a:r>
            <a:r>
              <a:rPr lang="en-US" dirty="0">
                <a:solidFill>
                  <a:srgbClr val="002060"/>
                </a:solidFill>
              </a:rPr>
              <a:t>if there are a greater proportion of outliers greater than chance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2060"/>
                </a:solidFill>
                <a:sym typeface="Symbol" pitchFamily="18" charset="2"/>
              </a:rPr>
              <a:t>Can test large residuals (Weisberg </a:t>
            </a:r>
            <a:r>
              <a:rPr lang="en-US" altLang="en-US" i="1" dirty="0">
                <a:solidFill>
                  <a:srgbClr val="002060"/>
                </a:solidFill>
                <a:sym typeface="Symbol" pitchFamily="18" charset="2"/>
              </a:rPr>
              <a:t>t</a:t>
            </a:r>
            <a:r>
              <a:rPr lang="en-US" altLang="en-US" dirty="0">
                <a:solidFill>
                  <a:srgbClr val="002060"/>
                </a:solidFill>
                <a:sym typeface="Symbol" pitchFamily="18" charset="2"/>
              </a:rPr>
              <a:t>-test)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2060"/>
                </a:solidFill>
                <a:sym typeface="Symbol" pitchFamily="18" charset="2"/>
              </a:rPr>
              <a:t>Significance does not mean observation is influential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2060"/>
                </a:solidFill>
                <a:sym typeface="Symbol" pitchFamily="18" charset="2"/>
              </a:rPr>
              <a:t>Non-significance could mean observation is influential</a:t>
            </a:r>
            <a:endParaRPr lang="en-US" altLang="en-US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13647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60338" y="1295400"/>
            <a:ext cx="8915400" cy="5181600"/>
          </a:xfrm>
        </p:spPr>
        <p:txBody>
          <a:bodyPr/>
          <a:lstStyle/>
          <a:p>
            <a:r>
              <a:rPr lang="en-US" altLang="en-US" sz="3400" i="1" dirty="0" err="1">
                <a:solidFill>
                  <a:schemeClr val="tx1"/>
                </a:solidFill>
              </a:rPr>
              <a:t>r</a:t>
            </a:r>
            <a:r>
              <a:rPr lang="en-US" altLang="en-US" sz="3400" i="1" baseline="-25000" dirty="0" err="1">
                <a:solidFill>
                  <a:schemeClr val="tx1"/>
                </a:solidFill>
              </a:rPr>
              <a:t>i</a:t>
            </a:r>
            <a:r>
              <a:rPr lang="en-US" altLang="en-US" sz="3400" dirty="0">
                <a:solidFill>
                  <a:srgbClr val="113480"/>
                </a:solidFill>
              </a:rPr>
              <a:t> </a:t>
            </a:r>
            <a:r>
              <a:rPr lang="en-US" altLang="en-US" sz="3400" dirty="0">
                <a:solidFill>
                  <a:srgbClr val="E87511"/>
                </a:solidFill>
              </a:rPr>
              <a:t>= </a:t>
            </a:r>
            <a:r>
              <a:rPr lang="en-US" altLang="en-US" sz="3400" dirty="0" err="1">
                <a:solidFill>
                  <a:srgbClr val="E87511"/>
                </a:solidFill>
              </a:rPr>
              <a:t>studentized</a:t>
            </a:r>
            <a:r>
              <a:rPr lang="en-US" altLang="en-US" sz="3400" dirty="0">
                <a:solidFill>
                  <a:srgbClr val="E87511"/>
                </a:solidFill>
              </a:rPr>
              <a:t> residual</a:t>
            </a:r>
          </a:p>
          <a:p>
            <a:r>
              <a:rPr lang="en-US" altLang="en-US" sz="3400" i="1" dirty="0">
                <a:solidFill>
                  <a:schemeClr val="tx1"/>
                </a:solidFill>
              </a:rPr>
              <a:t>n</a:t>
            </a:r>
            <a:r>
              <a:rPr lang="en-US" altLang="en-US" sz="3400" dirty="0">
                <a:solidFill>
                  <a:srgbClr val="E87511"/>
                </a:solidFill>
              </a:rPr>
              <a:t> = number of observations</a:t>
            </a:r>
          </a:p>
          <a:p>
            <a:r>
              <a:rPr lang="en-US" altLang="en-US" sz="3400" i="1" dirty="0">
                <a:solidFill>
                  <a:schemeClr val="tx1"/>
                </a:solidFill>
              </a:rPr>
              <a:t>k</a:t>
            </a:r>
            <a:r>
              <a:rPr lang="en-US" altLang="en-US" sz="3400" dirty="0">
                <a:solidFill>
                  <a:srgbClr val="E87511"/>
                </a:solidFill>
              </a:rPr>
              <a:t> = number of parameters </a:t>
            </a:r>
            <a:r>
              <a:rPr lang="en-US" altLang="en-US" sz="3000" dirty="0">
                <a:solidFill>
                  <a:schemeClr val="tx1"/>
                </a:solidFill>
              </a:rPr>
              <a:t>(includes constant)</a:t>
            </a:r>
          </a:p>
        </p:txBody>
      </p:sp>
      <p:graphicFrame>
        <p:nvGraphicFramePr>
          <p:cNvPr id="5529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364048"/>
              </p:ext>
            </p:extLst>
          </p:nvPr>
        </p:nvGraphicFramePr>
        <p:xfrm>
          <a:off x="1981200" y="3429000"/>
          <a:ext cx="4729162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880" imgH="495000" progId="Equation.3">
                  <p:embed/>
                </p:oleObj>
              </mc:Choice>
              <mc:Fallback>
                <p:oleObj name="Equation" r:id="rId3" imgW="10918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4729162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0338" y="2286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kern="0" dirty="0">
                <a:solidFill>
                  <a:srgbClr val="10014F"/>
                </a:solidFill>
                <a:latin typeface="Helvetica" pitchFamily="34" charset="0"/>
                <a:cs typeface="Helvetica" pitchFamily="34" charset="0"/>
              </a:rPr>
              <a:t>Influence</a:t>
            </a:r>
            <a:endParaRPr lang="en-US" sz="3600" b="1" i="1" kern="0" dirty="0">
              <a:solidFill>
                <a:srgbClr val="10014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5867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Compare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to </a:t>
            </a:r>
            <a:r>
              <a:rPr lang="en-US" sz="2400" i="1" dirty="0"/>
              <a:t>t-</a:t>
            </a:r>
            <a:r>
              <a:rPr lang="en-US" sz="2400" dirty="0"/>
              <a:t>critical in Stevens’ (1984) article p. 338</a:t>
            </a:r>
          </a:p>
        </p:txBody>
      </p:sp>
    </p:spTree>
    <p:extLst>
      <p:ext uri="{BB962C8B-B14F-4D97-AF65-F5344CB8AC3E}">
        <p14:creationId xmlns:p14="http://schemas.microsoft.com/office/powerpoint/2010/main" val="166046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r>
              <a:rPr lang="en-US" altLang="en-US" dirty="0">
                <a:latin typeface="Helvetica" pitchFamily="34" charset="0"/>
                <a:cs typeface="Helvetica" pitchFamily="34" charset="0"/>
              </a:rPr>
              <a:t>Influence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763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Leverage:</a:t>
            </a:r>
            <a:endParaRPr lang="en-US" sz="2600" dirty="0">
              <a:solidFill>
                <a:schemeClr val="tx1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E87511"/>
                </a:solidFill>
                <a:sym typeface="Symbol" pitchFamily="18" charset="2"/>
              </a:rPr>
              <a:t>Measure an observations “pull” on the regression line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Values between 0 and 1; closer to 1 indicate more influence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Generally, large influence is measured by 2</a:t>
            </a:r>
            <a:r>
              <a:rPr lang="en-US" i="1" dirty="0">
                <a:solidFill>
                  <a:srgbClr val="002060"/>
                </a:solidFill>
              </a:rPr>
              <a:t>p</a:t>
            </a:r>
            <a:r>
              <a:rPr lang="en-US" dirty="0">
                <a:solidFill>
                  <a:srgbClr val="002060"/>
                </a:solidFill>
              </a:rPr>
              <a:t>/</a:t>
            </a:r>
            <a:r>
              <a:rPr lang="en-US" i="1" dirty="0">
                <a:solidFill>
                  <a:srgbClr val="002060"/>
                </a:solidFill>
              </a:rPr>
              <a:t>n </a:t>
            </a:r>
            <a:r>
              <a:rPr lang="en-US" dirty="0"/>
              <a:t>(less accurate with fewer observations and fewer predictors)</a:t>
            </a:r>
            <a:endParaRPr lang="en-US" dirty="0">
              <a:solidFill>
                <a:srgbClr val="002060"/>
              </a:solidFill>
            </a:endParaRP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dirty="0"/>
              <a:t>Possible outliers: </a:t>
            </a:r>
            <a:r>
              <a:rPr lang="en-US" dirty="0">
                <a:solidFill>
                  <a:srgbClr val="002060"/>
                </a:solidFill>
              </a:rPr>
              <a:t>if leverage </a:t>
            </a:r>
            <a:r>
              <a:rPr lang="en-US" dirty="0">
                <a:solidFill>
                  <a:srgbClr val="FF0000"/>
                </a:solidFill>
              </a:rPr>
              <a:t>&gt; 2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n </a:t>
            </a:r>
            <a:r>
              <a:rPr lang="en-US" dirty="0">
                <a:solidFill>
                  <a:srgbClr val="002060"/>
                </a:solidFill>
              </a:rPr>
              <a:t>when </a:t>
            </a:r>
            <a:r>
              <a:rPr lang="en-US" i="1" dirty="0">
                <a:solidFill>
                  <a:srgbClr val="002060"/>
                </a:solidFill>
              </a:rPr>
              <a:t>n</a:t>
            </a:r>
            <a:r>
              <a:rPr lang="en-US" dirty="0">
                <a:solidFill>
                  <a:srgbClr val="002060"/>
                </a:solidFill>
              </a:rPr>
              <a:t> – </a:t>
            </a:r>
            <a:r>
              <a:rPr lang="en-US" i="1" dirty="0">
                <a:solidFill>
                  <a:srgbClr val="002060"/>
                </a:solidFill>
              </a:rPr>
              <a:t>p</a:t>
            </a:r>
            <a:r>
              <a:rPr lang="en-US" dirty="0">
                <a:solidFill>
                  <a:srgbClr val="002060"/>
                </a:solidFill>
              </a:rPr>
              <a:t> &gt; 50; otherwise </a:t>
            </a:r>
            <a:r>
              <a:rPr lang="en-US" dirty="0">
                <a:solidFill>
                  <a:srgbClr val="FF0000"/>
                </a:solidFill>
              </a:rPr>
              <a:t>&gt; 3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n-US" i="1" dirty="0">
              <a:solidFill>
                <a:srgbClr val="002060"/>
              </a:solidFill>
            </a:endParaRP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If greater, does not mean observation is influential 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If less, could mean observation is still influential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15738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r>
              <a:rPr lang="en-US" altLang="en-US" dirty="0">
                <a:latin typeface="Helvetica" pitchFamily="34" charset="0"/>
                <a:cs typeface="Helvetica" pitchFamily="34" charset="0"/>
              </a:rPr>
              <a:t>Influence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763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Cook’s Distance:</a:t>
            </a:r>
            <a:endParaRPr lang="en-US" sz="2600" dirty="0">
              <a:solidFill>
                <a:schemeClr val="tx1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rgbClr val="E87511"/>
                </a:solidFill>
                <a:sym typeface="Symbol" pitchFamily="18" charset="2"/>
              </a:rPr>
              <a:t>A measure of change in the predictor coefficients when deleted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Based on residuals and leverage 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A measure of 0 indicates no change in predictor estimates when observation is removed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ym typeface="Symbol" pitchFamily="18" charset="2"/>
              </a:rPr>
              <a:t>Possible outliers: </a:t>
            </a:r>
            <a:r>
              <a:rPr lang="en-US" altLang="en-US" dirty="0">
                <a:solidFill>
                  <a:srgbClr val="002060"/>
                </a:solidFill>
                <a:sym typeface="Symbol" pitchFamily="18" charset="2"/>
              </a:rPr>
              <a:t>Comparatively large values</a:t>
            </a:r>
            <a:endParaRPr lang="en-US" sz="2000" dirty="0"/>
          </a:p>
          <a:p>
            <a:pPr marL="1885950" lvl="3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If greater, does not mean observation is influential </a:t>
            </a:r>
          </a:p>
          <a:p>
            <a:pPr marL="1885950" lvl="3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If less, could mean influence is masked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5382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r>
              <a:rPr lang="en-US" altLang="en-US" dirty="0">
                <a:latin typeface="Helvetica" pitchFamily="34" charset="0"/>
                <a:cs typeface="Helvetica" pitchFamily="34" charset="0"/>
              </a:rPr>
              <a:t>Influence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763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>
                <a:solidFill>
                  <a:srgbClr val="113480"/>
                </a:solidFill>
              </a:rPr>
              <a:t>Mahalanobis</a:t>
            </a:r>
            <a:r>
              <a:rPr lang="en-US" dirty="0">
                <a:solidFill>
                  <a:srgbClr val="113480"/>
                </a:solidFill>
              </a:rPr>
              <a:t> Distance:</a:t>
            </a:r>
            <a:endParaRPr lang="en-US" sz="2600" dirty="0">
              <a:solidFill>
                <a:schemeClr val="tx1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altLang="en-US" sz="2900" dirty="0">
                <a:solidFill>
                  <a:srgbClr val="E87511"/>
                </a:solidFill>
                <a:sym typeface="Symbol" pitchFamily="18" charset="2"/>
              </a:rPr>
              <a:t>Distance to the centroid of all predictors given </a:t>
            </a:r>
            <a:r>
              <a:rPr lang="en-US" altLang="en-US" sz="2900" i="1" dirty="0">
                <a:solidFill>
                  <a:srgbClr val="E87511"/>
                </a:solidFill>
                <a:sym typeface="Symbol" pitchFamily="18" charset="2"/>
              </a:rPr>
              <a:t>SD</a:t>
            </a:r>
            <a:endParaRPr lang="en-US" altLang="en-US" sz="2900" dirty="0">
              <a:solidFill>
                <a:srgbClr val="E87511"/>
              </a:solidFill>
              <a:sym typeface="Symbol" pitchFamily="18" charset="2"/>
            </a:endParaRP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Uses principal components to determine origin of model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Rotates model to determine distance in outliers from the origin </a:t>
            </a:r>
            <a:r>
              <a:rPr lang="en-US" sz="2000" dirty="0"/>
              <a:t>(based on the standard scores of the components)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ym typeface="Symbol" pitchFamily="18" charset="2"/>
              </a:rPr>
              <a:t>Possible outliers: </a:t>
            </a:r>
            <a:r>
              <a:rPr lang="en-US" altLang="en-US" dirty="0">
                <a:solidFill>
                  <a:srgbClr val="002060"/>
                </a:solidFill>
                <a:sym typeface="Symbol" pitchFamily="18" charset="2"/>
              </a:rPr>
              <a:t>Values greater than the critical values in a </a:t>
            </a:r>
            <a:r>
              <a:rPr lang="en-US" altLang="en-US" dirty="0" err="1">
                <a:solidFill>
                  <a:srgbClr val="002060"/>
                </a:solidFill>
                <a:sym typeface="Symbol" pitchFamily="18" charset="2"/>
              </a:rPr>
              <a:t>Mahalanobis</a:t>
            </a:r>
            <a:r>
              <a:rPr lang="en-US" altLang="en-US" dirty="0">
                <a:solidFill>
                  <a:srgbClr val="002060"/>
                </a:solidFill>
                <a:sym typeface="Symbol" pitchFamily="18" charset="2"/>
              </a:rPr>
              <a:t> D table </a:t>
            </a:r>
            <a:r>
              <a:rPr lang="en-US" altLang="en-US" sz="2000" dirty="0">
                <a:sym typeface="Symbol" pitchFamily="18" charset="2"/>
              </a:rPr>
              <a:t>(see p. 342, Stevens, 1984)</a:t>
            </a:r>
            <a:endParaRPr lang="en-US" sz="2000" dirty="0"/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2060"/>
                </a:solidFill>
                <a:sym typeface="Symbol" pitchFamily="18" charset="2"/>
              </a:rPr>
              <a:t>Significance does not mean observation is influential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2060"/>
                </a:solidFill>
                <a:sym typeface="Symbol" pitchFamily="18" charset="2"/>
              </a:rPr>
              <a:t>Non-significance could mean influence is masked</a:t>
            </a:r>
            <a:endParaRPr lang="en-US" altLang="en-US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31630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Sensitivity Analysis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Set Potential Influential Data Aside and Re-Analyze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E87511"/>
                </a:solidFill>
              </a:rPr>
              <a:t>If results are stable then you don’t need to worry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E87511"/>
                </a:solidFill>
              </a:rPr>
              <a:t>If unstable, consider the following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</a:rPr>
              <a:t>Examine to see if error </a:t>
            </a:r>
            <a:r>
              <a:rPr lang="en-US" sz="2000" dirty="0"/>
              <a:t>(apply criteria to all data points)</a:t>
            </a:r>
            <a:endParaRPr lang="en-US" sz="2200" dirty="0">
              <a:solidFill>
                <a:srgbClr val="002060"/>
              </a:solidFill>
            </a:endParaRP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</a:rPr>
              <a:t>Examine for some substantive reason for their existence</a:t>
            </a:r>
          </a:p>
          <a:p>
            <a:pPr marL="1885950" lvl="3" indent="-51435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e.g., Is the observation different in some way than other observations?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</a:rPr>
              <a:t>If results are sensitive to 1-2 points then lower confidence</a:t>
            </a: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</a:rPr>
              <a:t>Can’t just throw them out</a:t>
            </a:r>
            <a:endParaRPr lang="en-US" sz="1800" dirty="0"/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E87511"/>
                </a:solidFill>
              </a:rPr>
              <a:t>A transform may help</a:t>
            </a:r>
            <a:endParaRPr lang="en-US" sz="2600" dirty="0">
              <a:solidFill>
                <a:schemeClr val="tx1"/>
              </a:solidFill>
            </a:endParaRPr>
          </a:p>
          <a:p>
            <a:pPr lvl="2"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1428750" lvl="2" indent="-514350">
              <a:buFont typeface="Wingdings" panose="05000000000000000000" pitchFamily="2" charset="2"/>
              <a:buChar char="§"/>
              <a:defRPr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1927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  <a:cs typeface="Helvetica" pitchFamily="34" charset="0"/>
              </a:rPr>
              <a:t>Dealing with Outliers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113480"/>
                </a:solidFill>
              </a:rPr>
              <a:t>Check to see if outlier is an error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E87511"/>
                </a:solidFill>
              </a:rPr>
              <a:t>Maybe data entry or coding error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113480"/>
                </a:solidFill>
              </a:rPr>
              <a:t>Try to transform the data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E87511"/>
                </a:solidFill>
              </a:rPr>
              <a:t>Try not to throw away data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113480"/>
                </a:solidFill>
              </a:rPr>
              <a:t>Conduct a sensitivity analysis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E87511"/>
                </a:solidFill>
              </a:rPr>
              <a:t>If findings not affected, keep the outliers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E87511"/>
                </a:solidFill>
              </a:rPr>
              <a:t>If affected, consider presenting both findings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E87511"/>
                </a:solidFill>
              </a:rPr>
              <a:t>Throw out only with a strong rationale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HDFS 7060 - Bubb, 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5750-90CA-4488-ADCB-2BF6569ABA2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92"/>
    </mc:Choice>
    <mc:Fallback xmlns="">
      <p:transition spd="slow" advTm="14489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953000"/>
          </a:xfrm>
        </p:spPr>
        <p:txBody>
          <a:bodyPr/>
          <a:lstStyle/>
          <a:p>
            <a:pPr lvl="2">
              <a:buFontTx/>
              <a:buNone/>
              <a:defRPr/>
            </a:pPr>
            <a:endParaRPr lang="en-US" sz="1200" b="1" dirty="0">
              <a:solidFill>
                <a:srgbClr val="10014F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rgbClr val="11348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3500" dirty="0">
              <a:solidFill>
                <a:srgbClr val="E87511"/>
              </a:solidFill>
            </a:endParaRPr>
          </a:p>
          <a:p>
            <a:pPr marL="971550" lvl="1" indent="-514350">
              <a:buFont typeface="+mj-lt"/>
              <a:buAutoNum type="arabicPeriod"/>
              <a:defRPr/>
            </a:pPr>
            <a:endParaRPr lang="en-US" sz="1200" dirty="0">
              <a:solidFill>
                <a:srgbClr val="113480"/>
              </a:solidFill>
            </a:endParaRPr>
          </a:p>
          <a:p>
            <a:pPr lvl="1">
              <a:buFont typeface="Arial" charset="0"/>
              <a:buChar char="•"/>
              <a:defRPr/>
            </a:pPr>
            <a:endParaRPr lang="en-US" dirty="0">
              <a:solidFill>
                <a:srgbClr val="E87511"/>
              </a:solidFill>
            </a:endParaRPr>
          </a:p>
          <a:p>
            <a:pPr lvl="1">
              <a:buFont typeface="Lucida Grande" pitchFamily="1" charset="0"/>
              <a:buNone/>
              <a:defRPr/>
            </a:pPr>
            <a:endParaRPr lang="en-US" sz="1200" dirty="0">
              <a:solidFill>
                <a:srgbClr val="E8751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Assumptions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Do NOT simply rely on statistical output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E87511"/>
                </a:solidFill>
              </a:rPr>
              <a:t>Make sure to visually inspect the data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E87511"/>
                </a:solidFill>
              </a:rPr>
              <a:t>Graphs such as scatterplots can be very useful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</p:spTree>
    <p:extLst>
      <p:ext uri="{BB962C8B-B14F-4D97-AF65-F5344CB8AC3E}">
        <p14:creationId xmlns:p14="http://schemas.microsoft.com/office/powerpoint/2010/main" val="33697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Assumptions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9307" y="5486400"/>
            <a:ext cx="8686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400" dirty="0">
                <a:solidFill>
                  <a:srgbClr val="E87511"/>
                </a:solidFill>
              </a:rPr>
              <a:t>All four datasets have the same statistical output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1526397"/>
            <a:ext cx="8001000" cy="3921787"/>
          </a:xfr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477000" y="2554080"/>
            <a:ext cx="2000250" cy="2889573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Assumptions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9307" y="5486400"/>
            <a:ext cx="8686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400" dirty="0">
                <a:solidFill>
                  <a:srgbClr val="E87511"/>
                </a:solidFill>
              </a:rPr>
              <a:t>But only one is not violating assumptions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1526397"/>
            <a:ext cx="8001000" cy="3921787"/>
          </a:xfr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477000" y="2554080"/>
            <a:ext cx="2000250" cy="2889573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Assumptions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7391400" cy="5076968"/>
          </a:xfrm>
          <a:noFill/>
        </p:spPr>
      </p:pic>
    </p:spTree>
    <p:extLst>
      <p:ext uri="{BB962C8B-B14F-4D97-AF65-F5344CB8AC3E}">
        <p14:creationId xmlns:p14="http://schemas.microsoft.com/office/powerpoint/2010/main" val="272551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Types of Model Violations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Outliers and Influential Data Points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E87511"/>
                </a:solidFill>
              </a:rPr>
              <a:t>Extreme observations whose inclusion may affect regression results </a:t>
            </a:r>
            <a:r>
              <a:rPr lang="en-US" sz="2000" dirty="0">
                <a:solidFill>
                  <a:schemeClr val="tx1"/>
                </a:solidFill>
              </a:rPr>
              <a:t>(e.g., regression line pulled)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1" t="8272"/>
          <a:stretch/>
        </p:blipFill>
        <p:spPr>
          <a:xfrm>
            <a:off x="685800" y="3059151"/>
            <a:ext cx="3401122" cy="3215268"/>
          </a:xfrm>
          <a:noFill/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496122" y="3607419"/>
            <a:ext cx="1600200" cy="16764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1" t="8272"/>
          <a:stretch/>
        </p:blipFill>
        <p:spPr>
          <a:xfrm>
            <a:off x="4876800" y="3048000"/>
            <a:ext cx="3401122" cy="3215268"/>
          </a:xfrm>
          <a:prstGeom prst="rect">
            <a:avLst/>
          </a:prstGeom>
          <a:noFill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114907" y="5410200"/>
            <a:ext cx="457200" cy="381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486400" y="43434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Types of Model Violations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13480"/>
                </a:solidFill>
              </a:rPr>
              <a:t>Non-Linearity</a:t>
            </a: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E87511"/>
                </a:solidFill>
              </a:rPr>
              <a:t>Relationship between X and Y but not best summarized by a straight line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/>
          </p:nvPr>
        </p:nvPicPr>
        <p:blipFill rotWithShape="1"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4" t="9220"/>
          <a:stretch/>
        </p:blipFill>
        <p:spPr>
          <a:xfrm>
            <a:off x="2743200" y="3048000"/>
            <a:ext cx="3268492" cy="3261732"/>
          </a:xfrm>
          <a:noFill/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3048000" y="3505200"/>
            <a:ext cx="22860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3200400" y="3922441"/>
            <a:ext cx="2209800" cy="1905000"/>
          </a:xfrm>
          <a:custGeom>
            <a:avLst/>
            <a:gdLst>
              <a:gd name="T0" fmla="*/ 0 w 1392"/>
              <a:gd name="T1" fmla="*/ 2147483647 h 1200"/>
              <a:gd name="T2" fmla="*/ 2147483647 w 1392"/>
              <a:gd name="T3" fmla="*/ 2147483647 h 1200"/>
              <a:gd name="T4" fmla="*/ 2147483647 w 1392"/>
              <a:gd name="T5" fmla="*/ 2147483647 h 1200"/>
              <a:gd name="T6" fmla="*/ 2147483647 w 1392"/>
              <a:gd name="T7" fmla="*/ 0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200"/>
              <a:gd name="T14" fmla="*/ 1392 w 1392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200">
                <a:moveTo>
                  <a:pt x="0" y="1200"/>
                </a:moveTo>
                <a:cubicBezTo>
                  <a:pt x="40" y="1000"/>
                  <a:pt x="80" y="800"/>
                  <a:pt x="192" y="624"/>
                </a:cubicBezTo>
                <a:cubicBezTo>
                  <a:pt x="304" y="448"/>
                  <a:pt x="472" y="248"/>
                  <a:pt x="672" y="144"/>
                </a:cubicBezTo>
                <a:cubicBezTo>
                  <a:pt x="872" y="40"/>
                  <a:pt x="1132" y="20"/>
                  <a:pt x="1392" y="0"/>
                </a:cubicBezTo>
              </a:path>
            </a:pathLst>
          </a:custGeom>
          <a:noFill/>
          <a:ln w="38100" cmpd="sng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34" charset="0"/>
                <a:cs typeface="Helvetica" pitchFamily="34" charset="0"/>
              </a:rPr>
              <a:t>Types of Model Violations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161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>
                <a:solidFill>
                  <a:srgbClr val="113480"/>
                </a:solidFill>
              </a:rPr>
              <a:t>Heteroscedasticity</a:t>
            </a:r>
            <a:endParaRPr lang="en-US" dirty="0">
              <a:solidFill>
                <a:srgbClr val="11348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E87511"/>
                </a:solidFill>
              </a:rPr>
              <a:t>Variance of Y differs as a function of X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HDFS 7060 - </a:t>
            </a:r>
            <a:r>
              <a:rPr lang="en-US" dirty="0" err="1"/>
              <a:t>Bubb</a:t>
            </a:r>
            <a:r>
              <a:rPr lang="en-US" dirty="0"/>
              <a:t>, R.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4" t="4825"/>
          <a:stretch/>
        </p:blipFill>
        <p:spPr>
          <a:xfrm>
            <a:off x="2865863" y="2794774"/>
            <a:ext cx="3725437" cy="3372315"/>
          </a:xfrm>
          <a:noFill/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467101" y="3614390"/>
            <a:ext cx="1981200" cy="19050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924301" y="452879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305301" y="391919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4838701" y="3157190"/>
            <a:ext cx="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219701" y="2928590"/>
            <a:ext cx="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619501" y="506219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1"/>
    </mc:Choice>
    <mc:Fallback xmlns="">
      <p:transition spd="slow" advTm="94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1461</Words>
  <Application>Microsoft Office PowerPoint</Application>
  <PresentationFormat>On-screen Show (4:3)</PresentationFormat>
  <Paragraphs>241</Paragraphs>
  <Slides>29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Helvetica</vt:lpstr>
      <vt:lpstr>Lucida Grande</vt:lpstr>
      <vt:lpstr>Times New Roman</vt:lpstr>
      <vt:lpstr>Wingdings</vt:lpstr>
      <vt:lpstr>Office Theme</vt:lpstr>
      <vt:lpstr>Equation</vt:lpstr>
      <vt:lpstr>Detection of Model Violations  General Principles and Outliers</vt:lpstr>
      <vt:lpstr>PowerPoint Presentation</vt:lpstr>
      <vt:lpstr>Assumptions</vt:lpstr>
      <vt:lpstr>Assumptions</vt:lpstr>
      <vt:lpstr>Assumptions</vt:lpstr>
      <vt:lpstr>Assumptions</vt:lpstr>
      <vt:lpstr>Types of Model Violations</vt:lpstr>
      <vt:lpstr>Types of Model Violations</vt:lpstr>
      <vt:lpstr>Types of Model Violations</vt:lpstr>
      <vt:lpstr>Types of Model Violations</vt:lpstr>
      <vt:lpstr>Detection of Model Violations  Influence</vt:lpstr>
      <vt:lpstr>Investigating Model Violations</vt:lpstr>
      <vt:lpstr>Influence</vt:lpstr>
      <vt:lpstr>Influence</vt:lpstr>
      <vt:lpstr>Influence</vt:lpstr>
      <vt:lpstr>Residuals</vt:lpstr>
      <vt:lpstr>SL Regression</vt:lpstr>
      <vt:lpstr>Types of Model Violations</vt:lpstr>
      <vt:lpstr>Types of Model Violations</vt:lpstr>
      <vt:lpstr>Types of Model Violations</vt:lpstr>
      <vt:lpstr>Types of Model Violations</vt:lpstr>
      <vt:lpstr>PowerPoint Presentation</vt:lpstr>
      <vt:lpstr>Influence</vt:lpstr>
      <vt:lpstr>PowerPoint Presentation</vt:lpstr>
      <vt:lpstr>Influence</vt:lpstr>
      <vt:lpstr>Influence</vt:lpstr>
      <vt:lpstr>Influence</vt:lpstr>
      <vt:lpstr>Sensitivity Analysis</vt:lpstr>
      <vt:lpstr>Dealing with Outliers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Bubb</dc:creator>
  <cp:lastModifiedBy>Robert Bubb</cp:lastModifiedBy>
  <cp:revision>222</cp:revision>
  <cp:lastPrinted>2020-02-12T16:53:36Z</cp:lastPrinted>
  <dcterms:created xsi:type="dcterms:W3CDTF">2014-04-02T23:00:51Z</dcterms:created>
  <dcterms:modified xsi:type="dcterms:W3CDTF">2023-02-01T12:10:59Z</dcterms:modified>
</cp:coreProperties>
</file>