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03" r:id="rId2"/>
    <p:sldId id="506" r:id="rId3"/>
    <p:sldId id="509" r:id="rId4"/>
    <p:sldId id="511" r:id="rId5"/>
    <p:sldId id="512" r:id="rId6"/>
    <p:sldId id="491" r:id="rId7"/>
    <p:sldId id="517" r:id="rId8"/>
    <p:sldId id="519" r:id="rId9"/>
    <p:sldId id="520" r:id="rId10"/>
    <p:sldId id="521" r:id="rId11"/>
    <p:sldId id="522" r:id="rId12"/>
    <p:sldId id="524" r:id="rId13"/>
    <p:sldId id="525" r:id="rId14"/>
    <p:sldId id="527" r:id="rId15"/>
    <p:sldId id="528" r:id="rId16"/>
    <p:sldId id="529" r:id="rId17"/>
    <p:sldId id="532" r:id="rId18"/>
    <p:sldId id="533" r:id="rId19"/>
    <p:sldId id="534" r:id="rId20"/>
    <p:sldId id="535" r:id="rId21"/>
    <p:sldId id="537" r:id="rId22"/>
    <p:sldId id="538" r:id="rId23"/>
    <p:sldId id="504" r:id="rId24"/>
    <p:sldId id="539" r:id="rId25"/>
    <p:sldId id="541" r:id="rId26"/>
    <p:sldId id="544" r:id="rId27"/>
    <p:sldId id="547" r:id="rId28"/>
    <p:sldId id="549" r:id="rId2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13480"/>
    <a:srgbClr val="EF8923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Unit 1: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1E601460-5B6F-4C71-8A18-F6A8F97BDCAF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92350" y="323850"/>
            <a:ext cx="4605338" cy="3455988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935413"/>
            <a:ext cx="9236075" cy="1504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n-US" altLang="en-US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850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Unit 2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B709D0DE-5969-49CC-A995-1C2E4D0309D1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70138" y="106363"/>
            <a:ext cx="4621212" cy="3467100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71913"/>
            <a:ext cx="9236075" cy="3138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4381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6DAF35-3958-46D8-A2B5-E113BC5862A0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66902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991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CD3ACF5D-A650-4DF9-AAB1-62750FD30A87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13773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/>
              <a:ea typeface="Geneva"/>
              <a:cs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63A655-AF29-41B1-9F14-1B61D79D4AB7}" type="slidenum">
              <a:rPr lang="en-US" altLang="en-US" sz="1200">
                <a:latin typeface="Lucida Grande"/>
                <a:ea typeface="Geneva"/>
                <a:cs typeface="Geneva"/>
              </a:rPr>
              <a:pPr/>
              <a:t>27</a:t>
            </a:fld>
            <a:endParaRPr lang="en-US" altLang="en-US" sz="1200">
              <a:latin typeface="Lucida Grande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420154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/>
              <a:ea typeface="Geneva"/>
              <a:cs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63A655-AF29-41B1-9F14-1B61D79D4AB7}" type="slidenum">
              <a:rPr lang="en-US" altLang="en-US" sz="1200">
                <a:latin typeface="Lucida Grande"/>
                <a:ea typeface="Geneva"/>
                <a:cs typeface="Geneva"/>
              </a:rPr>
              <a:pPr/>
              <a:t>28</a:t>
            </a:fld>
            <a:endParaRPr lang="en-US" altLang="en-US" sz="1200">
              <a:latin typeface="Lucida Grande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9666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Correlations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Types of Correlations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Rank ordered correlations</a:t>
            </a:r>
            <a:endParaRPr lang="en-US" sz="24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Spearman’s Rho</a:t>
            </a:r>
            <a:endParaRPr lang="en-US" sz="2400" dirty="0">
              <a:solidFill>
                <a:srgbClr val="113480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Approximate relationship between two ordinal variables</a:t>
            </a:r>
            <a:endParaRPr lang="en-US" i="1" dirty="0">
              <a:solidFill>
                <a:srgbClr val="E8751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Ex. Ranking of movies between two people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Kendall’s Tau</a:t>
            </a:r>
            <a:endParaRPr lang="en-US" sz="2400" dirty="0">
              <a:solidFill>
                <a:srgbClr val="113480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Relationship between two ordinal variables </a:t>
            </a:r>
          </a:p>
          <a:p>
            <a:pPr marL="1087438" lvl="2" indent="-173038">
              <a:buFont typeface="Arial" pitchFamily="34" charset="0"/>
              <a:buChar char="•"/>
              <a:defRPr/>
            </a:pPr>
            <a:r>
              <a:rPr lang="en-US" dirty="0"/>
              <a:t>Does a better job accounting for ties in rankings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8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Cautions about Correlations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Correlation vs. Causation</a:t>
            </a:r>
            <a:endParaRPr lang="en-US" sz="2400" dirty="0">
              <a:solidFill>
                <a:srgbClr val="113480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Correlations can never tell us about the causal relationship between two variables</a:t>
            </a:r>
            <a:endParaRPr lang="en-US" i="1" dirty="0">
              <a:solidFill>
                <a:srgbClr val="E8751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Conclusions</a:t>
            </a:r>
            <a:endParaRPr lang="en-US" sz="2400" dirty="0">
              <a:solidFill>
                <a:srgbClr val="113480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Studying more may cause students to bathe more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Bathing more may cause students to study more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Both may be true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Neither may be true (3</a:t>
            </a:r>
            <a:r>
              <a:rPr lang="en-US" baseline="30000" dirty="0">
                <a:solidFill>
                  <a:srgbClr val="E87511"/>
                </a:solidFill>
              </a:rPr>
              <a:t>rd</a:t>
            </a:r>
            <a:r>
              <a:rPr lang="en-US" dirty="0">
                <a:solidFill>
                  <a:srgbClr val="E87511"/>
                </a:solidFill>
              </a:rPr>
              <a:t> variable)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9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Simple Linear Regression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9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Simple Linear Regression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Why regression?</a:t>
            </a:r>
          </a:p>
          <a:p>
            <a:pPr>
              <a:buFont typeface="Arial" pitchFamily="34" charset="0"/>
              <a:buChar char="•"/>
              <a:defRPr/>
            </a:pPr>
            <a:endParaRPr lang="en-US" sz="15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Regression</a:t>
            </a:r>
          </a:p>
          <a:p>
            <a:pPr>
              <a:buFont typeface="Arial" pitchFamily="34" charset="0"/>
              <a:buChar char="•"/>
              <a:defRPr/>
            </a:pPr>
            <a:endParaRPr lang="en-US" sz="15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Regression with nominal predictors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Simple Linear Regression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400" dirty="0">
                <a:ea typeface="ＭＳ Ｐゴシック" panose="020B0600070205080204" pitchFamily="34" charset="-128"/>
              </a:rPr>
              <a:t>Why regression?</a:t>
            </a:r>
            <a:endParaRPr lang="en-US" altLang="en-US" sz="3400" i="1" dirty="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panose="020B0600070205080204" pitchFamily="34" charset="-128"/>
              </a:rPr>
              <a:t>Limitations of </a:t>
            </a:r>
            <a:r>
              <a:rPr lang="en-US" altLang="en-US" sz="3200" i="1" dirty="0">
                <a:ea typeface="ＭＳ Ｐゴシック" panose="020B0600070205080204" pitchFamily="34" charset="-128"/>
              </a:rPr>
              <a:t>t </a:t>
            </a:r>
            <a:r>
              <a:rPr lang="en-US" altLang="en-US" sz="3200" dirty="0">
                <a:ea typeface="ＭＳ Ｐゴシック" panose="020B0600070205080204" pitchFamily="34" charset="-128"/>
              </a:rPr>
              <a:t>and</a:t>
            </a:r>
            <a:r>
              <a:rPr lang="en-US" altLang="en-US" sz="3200" i="1" dirty="0">
                <a:ea typeface="ＭＳ Ｐゴシック" panose="020B0600070205080204" pitchFamily="34" charset="-128"/>
              </a:rPr>
              <a:t> F</a:t>
            </a:r>
            <a:r>
              <a:rPr lang="en-US" altLang="en-US" sz="3200" dirty="0">
                <a:ea typeface="ＭＳ Ｐゴシック" panose="020B0600070205080204" pitchFamily="34" charset="-128"/>
              </a:rPr>
              <a:t>-tests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000" dirty="0">
                <a:ea typeface="ＭＳ Ｐゴシック" panose="020B0600070205080204" pitchFamily="34" charset="-128"/>
              </a:rPr>
              <a:t>Lose variability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000" dirty="0">
                <a:ea typeface="ＭＳ Ｐゴシック" panose="020B0600070205080204" pitchFamily="34" charset="-128"/>
              </a:rPr>
              <a:t>Can’t predict for individuals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000" dirty="0">
                <a:ea typeface="ＭＳ Ｐゴシック" panose="020B0600070205080204" pitchFamily="34" charset="-128"/>
              </a:rPr>
              <a:t>Limited to three “independent” variables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400" dirty="0">
                <a:ea typeface="ＭＳ Ｐゴシック" panose="020B0600070205080204" pitchFamily="34" charset="-128"/>
              </a:rPr>
              <a:t>Regression is an extension of correlation</a:t>
            </a:r>
          </a:p>
          <a:p>
            <a:pPr>
              <a:buFont typeface="Arial" pitchFamily="34" charset="0"/>
              <a:buChar char="•"/>
              <a:defRPr/>
            </a:pPr>
            <a:endParaRPr lang="en-US" sz="15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9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Correlation to Regression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400" dirty="0">
                <a:ea typeface="ＭＳ Ｐゴシック" panose="020B0600070205080204" pitchFamily="34" charset="-128"/>
              </a:rPr>
              <a:t>Correlation coefficient</a:t>
            </a:r>
            <a:endParaRPr lang="en-US" altLang="en-US" sz="3400" i="1" dirty="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panose="020B0600070205080204" pitchFamily="34" charset="-128"/>
              </a:rPr>
              <a:t>No true independent variable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400" dirty="0">
                <a:ea typeface="ＭＳ Ｐゴシック" panose="020B0600070205080204" pitchFamily="34" charset="-128"/>
              </a:rPr>
              <a:t>Regression we choose IV and the DV</a:t>
            </a:r>
            <a:endParaRPr lang="en-US" altLang="en-US" sz="3400" i="1" dirty="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panose="020B0600070205080204" pitchFamily="34" charset="-128"/>
              </a:rPr>
              <a:t>Independent = predictor, explanatory variables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000" dirty="0">
                <a:ea typeface="ＭＳ Ｐゴシック" panose="020B0600070205080204" pitchFamily="34" charset="-128"/>
              </a:rPr>
              <a:t>No limit to the predictors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600" dirty="0">
                <a:ea typeface="ＭＳ Ｐゴシック" panose="020B0600070205080204" pitchFamily="34" charset="-128"/>
              </a:rPr>
              <a:t>Should not be highly correlated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000" dirty="0">
                <a:ea typeface="ＭＳ Ｐゴシック" panose="020B0600070205080204" pitchFamily="34" charset="-128"/>
              </a:rPr>
              <a:t>2+ predictor variables = multiple regression</a:t>
            </a:r>
            <a:endParaRPr lang="en-US" altLang="en-US" sz="3200" dirty="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panose="020B0600070205080204" pitchFamily="34" charset="-128"/>
              </a:rPr>
              <a:t>Dependent = outcome, criterion, response</a:t>
            </a:r>
            <a:endParaRPr lang="en-US" sz="15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0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Simple Linear Regression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regression?</a:t>
            </a:r>
          </a:p>
          <a:p>
            <a:pPr>
              <a:buFont typeface="Arial" pitchFamily="34" charset="0"/>
              <a:buChar char="•"/>
              <a:defRPr/>
            </a:pPr>
            <a:endParaRPr lang="en-US" sz="15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Regression</a:t>
            </a:r>
          </a:p>
          <a:p>
            <a:pPr>
              <a:buFont typeface="Arial" pitchFamily="34" charset="0"/>
              <a:buChar char="•"/>
              <a:defRPr/>
            </a:pPr>
            <a:endParaRPr lang="en-US" sz="15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Regression with nominal predictors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9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General Linear Model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1600200"/>
            <a:ext cx="8991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 b="1" dirty="0"/>
              <a:t>Y = </a:t>
            </a:r>
            <a:r>
              <a:rPr lang="el-GR" altLang="en-US" sz="3600" b="1" i="1" dirty="0">
                <a:cs typeface="Arial" panose="020B0604020202020204" pitchFamily="34" charset="0"/>
              </a:rPr>
              <a:t>β</a:t>
            </a:r>
            <a:r>
              <a:rPr lang="en-US" altLang="en-US" sz="3600" b="1" i="1" baseline="-25000" dirty="0">
                <a:cs typeface="Arial" panose="020B0604020202020204" pitchFamily="34" charset="0"/>
              </a:rPr>
              <a:t>0</a:t>
            </a:r>
            <a:r>
              <a:rPr lang="en-US" altLang="en-US" sz="3600" b="1" dirty="0">
                <a:cs typeface="Arial" panose="020B0604020202020204" pitchFamily="34" charset="0"/>
              </a:rPr>
              <a:t> +  </a:t>
            </a:r>
            <a:r>
              <a:rPr lang="el-GR" altLang="en-US" sz="3600" b="1" i="1" dirty="0">
                <a:cs typeface="Arial" panose="020B0604020202020204" pitchFamily="34" charset="0"/>
              </a:rPr>
              <a:t>β</a:t>
            </a:r>
            <a:r>
              <a:rPr lang="en-US" altLang="en-US" sz="3600" b="1" i="1" baseline="-25000" dirty="0">
                <a:cs typeface="Arial" panose="020B0604020202020204" pitchFamily="34" charset="0"/>
              </a:rPr>
              <a:t>1</a:t>
            </a:r>
            <a:r>
              <a:rPr lang="en-US" altLang="en-US" sz="3600" b="1" dirty="0">
                <a:cs typeface="Arial" panose="020B0604020202020204" pitchFamily="34" charset="0"/>
              </a:rPr>
              <a:t> X + </a:t>
            </a:r>
            <a:r>
              <a:rPr lang="el-GR" altLang="en-US" sz="3600" b="1" i="1" dirty="0">
                <a:cs typeface="Arial" panose="020B0604020202020204" pitchFamily="34" charset="0"/>
              </a:rPr>
              <a:t>ε</a:t>
            </a:r>
            <a:r>
              <a:rPr lang="en-US" altLang="en-US" sz="3600" b="1" dirty="0">
                <a:cs typeface="Arial" panose="020B0604020202020204" pitchFamily="34" charset="0"/>
              </a:rPr>
              <a:t> </a:t>
            </a:r>
            <a:r>
              <a:rPr lang="en-US" altLang="en-US" sz="3600" b="1" i="1" dirty="0">
                <a:solidFill>
                  <a:srgbClr val="FF0000"/>
                </a:solidFill>
                <a:cs typeface="Arial" panose="020B0604020202020204" pitchFamily="34" charset="0"/>
              </a:rPr>
              <a:t>**</a:t>
            </a:r>
            <a:endParaRPr lang="en-US" altLang="en-US" sz="3600" b="1" dirty="0">
              <a:cs typeface="Arial" panose="020B0604020202020204" pitchFamily="34" charset="0"/>
            </a:endParaRPr>
          </a:p>
          <a:p>
            <a:endParaRPr lang="en-US" altLang="en-US" sz="2400" b="1" dirty="0">
              <a:cs typeface="Arial" panose="020B0604020202020204" pitchFamily="34" charset="0"/>
            </a:endParaRPr>
          </a:p>
          <a:p>
            <a:pPr algn="ctr"/>
            <a:r>
              <a:rPr lang="en-US" altLang="en-US" sz="2400" b="1" dirty="0">
                <a:cs typeface="Arial" panose="020B0604020202020204" pitchFamily="34" charset="0"/>
              </a:rPr>
              <a:t>Cost = </a:t>
            </a:r>
            <a:r>
              <a:rPr lang="el-GR" altLang="en-US" sz="2400" b="1" i="1" dirty="0">
                <a:cs typeface="Arial" panose="020B0604020202020204" pitchFamily="34" charset="0"/>
              </a:rPr>
              <a:t>β</a:t>
            </a:r>
            <a:r>
              <a:rPr lang="en-US" altLang="en-US" sz="2400" b="1" i="1" baseline="-25000" dirty="0">
                <a:cs typeface="Arial" panose="020B0604020202020204" pitchFamily="34" charset="0"/>
              </a:rPr>
              <a:t>0</a:t>
            </a:r>
            <a:r>
              <a:rPr lang="en-US" altLang="en-US" sz="2400" b="1" dirty="0">
                <a:cs typeface="Arial" panose="020B0604020202020204" pitchFamily="34" charset="0"/>
              </a:rPr>
              <a:t> +  </a:t>
            </a:r>
            <a:r>
              <a:rPr lang="el-GR" altLang="en-US" sz="2400" b="1" i="1" dirty="0">
                <a:cs typeface="Arial" panose="020B0604020202020204" pitchFamily="34" charset="0"/>
              </a:rPr>
              <a:t>β</a:t>
            </a:r>
            <a:r>
              <a:rPr lang="en-US" altLang="en-US" sz="2400" b="1" i="1" baseline="-25000" dirty="0">
                <a:cs typeface="Arial" panose="020B0604020202020204" pitchFamily="34" charset="0"/>
              </a:rPr>
              <a:t>1</a:t>
            </a:r>
            <a:r>
              <a:rPr lang="en-US" altLang="en-US" sz="2400" b="1" dirty="0">
                <a:cs typeface="Arial" panose="020B0604020202020204" pitchFamily="34" charset="0"/>
              </a:rPr>
              <a:t> Rating + </a:t>
            </a:r>
            <a:r>
              <a:rPr lang="el-GR" altLang="en-US" sz="2400" b="1" i="1" dirty="0">
                <a:cs typeface="Arial" panose="020B0604020202020204" pitchFamily="34" charset="0"/>
              </a:rPr>
              <a:t>ε</a:t>
            </a:r>
            <a:r>
              <a:rPr lang="en-US" altLang="en-US" sz="2400" b="1" dirty="0">
                <a:cs typeface="Arial" panose="020B0604020202020204" pitchFamily="34" charset="0"/>
              </a:rPr>
              <a:t> </a:t>
            </a:r>
          </a:p>
          <a:p>
            <a:endParaRPr lang="en-US" alt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209800" y="2590800"/>
            <a:ext cx="54102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834483" y="4481512"/>
            <a:ext cx="790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 </a:t>
            </a:r>
            <a:r>
              <a:rPr lang="en-US" altLang="en-US" sz="2400" i="1">
                <a:sym typeface="Symbol" panose="05050102010706020507" pitchFamily="18" charset="2"/>
              </a:rPr>
              <a:t></a:t>
            </a:r>
            <a:r>
              <a:rPr lang="en-US" altLang="en-US" sz="2400" i="1" baseline="-25000">
                <a:sym typeface="Symbol" panose="05050102010706020507" pitchFamily="18" charset="2"/>
              </a:rPr>
              <a:t>1</a:t>
            </a:r>
            <a:r>
              <a:rPr lang="en-US" altLang="en-US" sz="2400" baseline="-25000">
                <a:sym typeface="Symbol" panose="05050102010706020507" pitchFamily="18" charset="2"/>
              </a:rPr>
              <a:t> </a:t>
            </a:r>
            <a:r>
              <a:rPr lang="en-US" altLang="en-US" sz="2400"/>
              <a:t>=</a:t>
            </a:r>
          </a:p>
        </p:txBody>
      </p:sp>
      <p:sp>
        <p:nvSpPr>
          <p:cNvPr id="9" name="TextBox 39"/>
          <p:cNvSpPr txBox="1">
            <a:spLocks noChangeArrowheads="1"/>
          </p:cNvSpPr>
          <p:nvPr/>
        </p:nvSpPr>
        <p:spPr bwMode="auto">
          <a:xfrm>
            <a:off x="975770" y="3271837"/>
            <a:ext cx="655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/>
              <a:t>X =</a:t>
            </a:r>
          </a:p>
        </p:txBody>
      </p:sp>
      <p:sp>
        <p:nvSpPr>
          <p:cNvPr id="10" name="TextBox 38"/>
          <p:cNvSpPr txBox="1">
            <a:spLocks noChangeArrowheads="1"/>
          </p:cNvSpPr>
          <p:nvPr/>
        </p:nvSpPr>
        <p:spPr bwMode="auto">
          <a:xfrm>
            <a:off x="840833" y="3876675"/>
            <a:ext cx="790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 </a:t>
            </a:r>
            <a:r>
              <a:rPr lang="en-US" altLang="en-US" sz="2400" i="1">
                <a:sym typeface="Symbol" panose="05050102010706020507" pitchFamily="18" charset="2"/>
              </a:rPr>
              <a:t></a:t>
            </a:r>
            <a:r>
              <a:rPr lang="en-US" altLang="en-US" sz="2400" i="1" baseline="-25000">
                <a:sym typeface="Symbol" panose="05050102010706020507" pitchFamily="18" charset="2"/>
              </a:rPr>
              <a:t>0</a:t>
            </a:r>
            <a:r>
              <a:rPr lang="en-US" altLang="en-US" sz="2400" baseline="-25000">
                <a:sym typeface="Symbol" panose="05050102010706020507" pitchFamily="18" charset="2"/>
              </a:rPr>
              <a:t> </a:t>
            </a:r>
            <a:r>
              <a:rPr lang="en-US" altLang="en-US" sz="2400"/>
              <a:t>=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975770" y="2667000"/>
            <a:ext cx="649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dirty="0"/>
              <a:t>Y =</a:t>
            </a:r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1021808" y="5086350"/>
            <a:ext cx="585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sym typeface="Symbol" panose="05050102010706020507" pitchFamily="18" charset="2"/>
              </a:rPr>
              <a:t></a:t>
            </a:r>
            <a:r>
              <a:rPr lang="en-US" altLang="en-US" sz="2400"/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31208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General Linear Model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400" y="1882775"/>
            <a:ext cx="89916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 b="1" dirty="0"/>
              <a:t>Y = </a:t>
            </a:r>
            <a:r>
              <a:rPr lang="el-GR" altLang="en-US" sz="2400" b="1" i="1" dirty="0">
                <a:cs typeface="Arial" panose="020B0604020202020204" pitchFamily="34" charset="0"/>
              </a:rPr>
              <a:t>β</a:t>
            </a:r>
            <a:r>
              <a:rPr lang="en-US" altLang="en-US" sz="2400" b="1" i="1" baseline="-25000" dirty="0">
                <a:cs typeface="Arial" panose="020B0604020202020204" pitchFamily="34" charset="0"/>
              </a:rPr>
              <a:t>0</a:t>
            </a:r>
            <a:r>
              <a:rPr lang="en-US" altLang="en-US" sz="2400" b="1" dirty="0">
                <a:cs typeface="Arial" panose="020B0604020202020204" pitchFamily="34" charset="0"/>
              </a:rPr>
              <a:t> +  </a:t>
            </a:r>
            <a:r>
              <a:rPr lang="el-GR" altLang="en-US" sz="2400" b="1" i="1" dirty="0">
                <a:cs typeface="Arial" panose="020B0604020202020204" pitchFamily="34" charset="0"/>
              </a:rPr>
              <a:t>β</a:t>
            </a:r>
            <a:r>
              <a:rPr lang="en-US" altLang="en-US" sz="2400" b="1" i="1" baseline="-25000" dirty="0">
                <a:cs typeface="Arial" panose="020B0604020202020204" pitchFamily="34" charset="0"/>
              </a:rPr>
              <a:t>1</a:t>
            </a:r>
            <a:r>
              <a:rPr lang="en-US" altLang="en-US" sz="2400" b="1" dirty="0">
                <a:cs typeface="Arial" panose="020B0604020202020204" pitchFamily="34" charset="0"/>
              </a:rPr>
              <a:t> X + </a:t>
            </a:r>
            <a:r>
              <a:rPr lang="el-GR" altLang="en-US" sz="2400" b="1" i="1" dirty="0">
                <a:cs typeface="Arial" panose="020B0604020202020204" pitchFamily="34" charset="0"/>
              </a:rPr>
              <a:t>ε</a:t>
            </a:r>
            <a:r>
              <a:rPr lang="en-US" altLang="en-US" sz="2400" b="1" dirty="0">
                <a:cs typeface="Arial" panose="020B0604020202020204" pitchFamily="34" charset="0"/>
              </a:rPr>
              <a:t> </a:t>
            </a:r>
          </a:p>
          <a:p>
            <a:endParaRPr lang="en-US" altLang="en-US" sz="2400" b="1" dirty="0">
              <a:cs typeface="Arial" panose="020B0604020202020204" pitchFamily="34" charset="0"/>
            </a:endParaRPr>
          </a:p>
          <a:p>
            <a:pPr algn="ctr"/>
            <a:r>
              <a:rPr lang="en-US" altLang="en-US" sz="2400" b="1" dirty="0">
                <a:cs typeface="Arial" panose="020B0604020202020204" pitchFamily="34" charset="0"/>
              </a:rPr>
              <a:t>Study = </a:t>
            </a:r>
            <a:r>
              <a:rPr lang="el-GR" altLang="en-US" sz="2400" b="1" i="1" dirty="0">
                <a:cs typeface="Arial" panose="020B0604020202020204" pitchFamily="34" charset="0"/>
              </a:rPr>
              <a:t>β</a:t>
            </a:r>
            <a:r>
              <a:rPr lang="en-US" altLang="en-US" sz="2400" b="1" i="1" baseline="-25000" dirty="0">
                <a:cs typeface="Arial" panose="020B0604020202020204" pitchFamily="34" charset="0"/>
              </a:rPr>
              <a:t>0</a:t>
            </a:r>
            <a:r>
              <a:rPr lang="en-US" altLang="en-US" sz="2400" b="1" dirty="0">
                <a:cs typeface="Arial" panose="020B0604020202020204" pitchFamily="34" charset="0"/>
              </a:rPr>
              <a:t> +  </a:t>
            </a:r>
            <a:r>
              <a:rPr lang="el-GR" altLang="en-US" sz="2400" b="1" i="1" dirty="0">
                <a:cs typeface="Arial" panose="020B0604020202020204" pitchFamily="34" charset="0"/>
              </a:rPr>
              <a:t>β</a:t>
            </a:r>
            <a:r>
              <a:rPr lang="en-US" altLang="en-US" sz="2400" b="1" i="1" baseline="-25000" dirty="0">
                <a:cs typeface="Arial" panose="020B0604020202020204" pitchFamily="34" charset="0"/>
              </a:rPr>
              <a:t>1</a:t>
            </a:r>
            <a:r>
              <a:rPr lang="en-US" altLang="en-US" sz="2400" b="1" dirty="0">
                <a:cs typeface="Arial" panose="020B0604020202020204" pitchFamily="34" charset="0"/>
              </a:rPr>
              <a:t> Bathe + </a:t>
            </a:r>
            <a:r>
              <a:rPr lang="el-GR" altLang="en-US" sz="2400" b="1" i="1" dirty="0">
                <a:cs typeface="Arial" panose="020B0604020202020204" pitchFamily="34" charset="0"/>
              </a:rPr>
              <a:t>ε</a:t>
            </a:r>
            <a:r>
              <a:rPr lang="en-US" altLang="en-US" sz="2400" b="1" dirty="0">
                <a:cs typeface="Arial" panose="020B0604020202020204" pitchFamily="34" charset="0"/>
              </a:rPr>
              <a:t> </a:t>
            </a:r>
          </a:p>
          <a:p>
            <a:endParaRPr lang="en-US" alt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3630613" y="2552696"/>
            <a:ext cx="2209800" cy="624871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887413" y="3421063"/>
            <a:ext cx="281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Explained by the model (what we know)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5840413" y="3406775"/>
            <a:ext cx="2895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Unexplained by model (what we don’t know)</a:t>
            </a:r>
          </a:p>
          <a:p>
            <a:endParaRPr lang="en-US" altLang="en-US" b="1">
              <a:solidFill>
                <a:srgbClr val="FF0000"/>
              </a:solidFill>
            </a:endParaRPr>
          </a:p>
          <a:p>
            <a:r>
              <a:rPr lang="en-US" altLang="en-US" b="1">
                <a:solidFill>
                  <a:srgbClr val="FF0000"/>
                </a:solidFill>
              </a:rPr>
              <a:t>Assume random error mean is 0 (</a:t>
            </a:r>
            <a:r>
              <a:rPr lang="el-GR" altLang="en-US" b="1" i="1">
                <a:solidFill>
                  <a:srgbClr val="FF0000"/>
                </a:solidFill>
                <a:cs typeface="Arial" panose="020B0604020202020204" pitchFamily="34" charset="0"/>
              </a:rPr>
              <a:t>ε</a:t>
            </a:r>
            <a:r>
              <a:rPr lang="en-US" altLang="en-US" b="1">
                <a:solidFill>
                  <a:srgbClr val="FF0000"/>
                </a:solidFill>
              </a:rPr>
              <a:t> = 0) and normally distributed</a:t>
            </a:r>
          </a:p>
        </p:txBody>
      </p:sp>
      <p:sp>
        <p:nvSpPr>
          <p:cNvPr id="12" name="Oval 11"/>
          <p:cNvSpPr/>
          <p:nvPr/>
        </p:nvSpPr>
        <p:spPr>
          <a:xfrm>
            <a:off x="6069013" y="2689841"/>
            <a:ext cx="381000" cy="38099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2944813" y="3178175"/>
            <a:ext cx="990600" cy="2286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 flipV="1">
            <a:off x="6450013" y="3070225"/>
            <a:ext cx="762000" cy="323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33375" y="4625975"/>
            <a:ext cx="5181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2000" b="1" dirty="0"/>
              <a:t>With Multiple Regression, adding predictors explains more of the random error or individual differences part (</a:t>
            </a:r>
            <a:r>
              <a:rPr lang="el-GR" altLang="en-US" sz="2000" b="1" i="1" dirty="0">
                <a:cs typeface="Arial" panose="020B0604020202020204" pitchFamily="34" charset="0"/>
              </a:rPr>
              <a:t>ε</a:t>
            </a:r>
            <a:r>
              <a:rPr lang="en-US" altLang="en-US" sz="2000" b="1" dirty="0">
                <a:cs typeface="Arial" panose="020B0604020202020204" pitchFamily="34" charset="0"/>
              </a:rPr>
              <a:t> </a:t>
            </a:r>
            <a:r>
              <a:rPr lang="en-US" altLang="en-US" sz="2000" b="1" dirty="0"/>
              <a:t>)</a:t>
            </a:r>
            <a:endParaRPr lang="en-US" altLang="en-US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9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General Linear Model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400" y="1882775"/>
            <a:ext cx="8991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400" b="1" dirty="0"/>
              <a:t>Y = </a:t>
            </a:r>
            <a:r>
              <a:rPr lang="el-GR" altLang="en-US" sz="2400" b="1" i="1" dirty="0">
                <a:cs typeface="Arial" panose="020B0604020202020204" pitchFamily="34" charset="0"/>
              </a:rPr>
              <a:t>β</a:t>
            </a:r>
            <a:r>
              <a:rPr lang="en-US" altLang="en-US" sz="2400" b="1" i="1" baseline="-25000" dirty="0">
                <a:cs typeface="Arial" panose="020B0604020202020204" pitchFamily="34" charset="0"/>
              </a:rPr>
              <a:t>0</a:t>
            </a:r>
            <a:r>
              <a:rPr lang="en-US" altLang="en-US" sz="2400" b="1" dirty="0">
                <a:cs typeface="Arial" panose="020B0604020202020204" pitchFamily="34" charset="0"/>
              </a:rPr>
              <a:t> +  </a:t>
            </a:r>
            <a:r>
              <a:rPr lang="el-GR" altLang="en-US" sz="2400" b="1" i="1" dirty="0">
                <a:cs typeface="Arial" panose="020B0604020202020204" pitchFamily="34" charset="0"/>
              </a:rPr>
              <a:t>β</a:t>
            </a:r>
            <a:r>
              <a:rPr lang="en-US" altLang="en-US" sz="2400" b="1" i="1" baseline="-25000" dirty="0">
                <a:cs typeface="Arial" panose="020B0604020202020204" pitchFamily="34" charset="0"/>
              </a:rPr>
              <a:t>1</a:t>
            </a:r>
            <a:r>
              <a:rPr lang="en-US" altLang="en-US" sz="2400" b="1" dirty="0">
                <a:cs typeface="Arial" panose="020B0604020202020204" pitchFamily="34" charset="0"/>
              </a:rPr>
              <a:t> X + </a:t>
            </a:r>
            <a:r>
              <a:rPr lang="el-GR" altLang="en-US" sz="2400" b="1" i="1" dirty="0">
                <a:cs typeface="Arial" panose="020B0604020202020204" pitchFamily="34" charset="0"/>
              </a:rPr>
              <a:t>ε</a:t>
            </a:r>
            <a:r>
              <a:rPr lang="en-US" altLang="en-US" sz="2400" b="1" dirty="0">
                <a:cs typeface="Arial" panose="020B0604020202020204" pitchFamily="34" charset="0"/>
              </a:rPr>
              <a:t> </a:t>
            </a:r>
          </a:p>
          <a:p>
            <a:endParaRPr lang="en-US" altLang="en-US" sz="2400" b="1" dirty="0">
              <a:cs typeface="Arial" panose="020B0604020202020204" pitchFamily="34" charset="0"/>
            </a:endParaRPr>
          </a:p>
          <a:p>
            <a:pPr algn="ctr"/>
            <a:r>
              <a:rPr lang="en-US" altLang="en-US" sz="2400" b="1" dirty="0">
                <a:cs typeface="Arial" panose="020B0604020202020204" pitchFamily="34" charset="0"/>
              </a:rPr>
              <a:t>Study = </a:t>
            </a:r>
            <a:r>
              <a:rPr lang="el-GR" altLang="en-US" sz="2400" b="1" i="1" dirty="0">
                <a:cs typeface="Arial" panose="020B0604020202020204" pitchFamily="34" charset="0"/>
              </a:rPr>
              <a:t>β</a:t>
            </a:r>
            <a:r>
              <a:rPr lang="en-US" altLang="en-US" sz="2400" b="1" i="1" baseline="-25000" dirty="0">
                <a:cs typeface="Arial" panose="020B0604020202020204" pitchFamily="34" charset="0"/>
              </a:rPr>
              <a:t>0</a:t>
            </a:r>
            <a:r>
              <a:rPr lang="en-US" altLang="en-US" sz="2400" b="1" dirty="0">
                <a:cs typeface="Arial" panose="020B0604020202020204" pitchFamily="34" charset="0"/>
              </a:rPr>
              <a:t> +  </a:t>
            </a:r>
            <a:r>
              <a:rPr lang="el-GR" altLang="en-US" sz="2400" b="1" i="1" dirty="0">
                <a:cs typeface="Arial" panose="020B0604020202020204" pitchFamily="34" charset="0"/>
              </a:rPr>
              <a:t>β</a:t>
            </a:r>
            <a:r>
              <a:rPr lang="en-US" altLang="en-US" sz="2400" b="1" i="1" baseline="-25000" dirty="0">
                <a:cs typeface="Arial" panose="020B0604020202020204" pitchFamily="34" charset="0"/>
              </a:rPr>
              <a:t>1</a:t>
            </a:r>
            <a:r>
              <a:rPr lang="en-US" altLang="en-US" sz="2400" b="1" dirty="0">
                <a:cs typeface="Arial" panose="020B0604020202020204" pitchFamily="34" charset="0"/>
              </a:rPr>
              <a:t> Bathe + </a:t>
            </a:r>
            <a:r>
              <a:rPr lang="el-GR" altLang="en-US" sz="2400" b="1" i="1" dirty="0">
                <a:cs typeface="Arial" panose="020B0604020202020204" pitchFamily="34" charset="0"/>
              </a:rPr>
              <a:t>ε</a:t>
            </a:r>
            <a:r>
              <a:rPr lang="en-US" altLang="en-US" sz="2400" b="1" dirty="0">
                <a:cs typeface="Arial" panose="020B0604020202020204" pitchFamily="34" charset="0"/>
              </a:rPr>
              <a:t> </a:t>
            </a:r>
          </a:p>
          <a:p>
            <a:pPr algn="ctr"/>
            <a:endParaRPr lang="en-US" altLang="en-US" sz="2400" b="1" i="1" dirty="0">
              <a:cs typeface="Arial" panose="020B0604020202020204" pitchFamily="34" charset="0"/>
            </a:endParaRPr>
          </a:p>
          <a:p>
            <a:pPr algn="ctr"/>
            <a:endParaRPr lang="en-US" altLang="en-US" sz="2400" b="1" i="1" dirty="0">
              <a:cs typeface="Arial" panose="020B0604020202020204" pitchFamily="34" charset="0"/>
            </a:endParaRPr>
          </a:p>
          <a:p>
            <a:pPr algn="ctr"/>
            <a:r>
              <a:rPr lang="en-US" altLang="en-US" sz="2400" b="1" dirty="0">
                <a:cs typeface="Arial" panose="020B0604020202020204" pitchFamily="34" charset="0"/>
              </a:rPr>
              <a:t>Predicted Study = </a:t>
            </a:r>
            <a:r>
              <a:rPr lang="en-US" altLang="en-US" sz="2400" b="1" i="1" dirty="0">
                <a:cs typeface="Arial" panose="020B0604020202020204" pitchFamily="34" charset="0"/>
              </a:rPr>
              <a:t>b</a:t>
            </a:r>
            <a:r>
              <a:rPr lang="en-US" altLang="en-US" sz="2400" b="1" i="1" baseline="-25000" dirty="0">
                <a:cs typeface="Arial" panose="020B0604020202020204" pitchFamily="34" charset="0"/>
              </a:rPr>
              <a:t>0</a:t>
            </a:r>
            <a:r>
              <a:rPr lang="en-US" altLang="en-US" sz="2400" b="1" dirty="0">
                <a:cs typeface="Arial" panose="020B0604020202020204" pitchFamily="34" charset="0"/>
              </a:rPr>
              <a:t> +  </a:t>
            </a:r>
            <a:r>
              <a:rPr lang="en-US" altLang="en-US" sz="2400" b="1" i="1" dirty="0">
                <a:cs typeface="Arial" panose="020B0604020202020204" pitchFamily="34" charset="0"/>
              </a:rPr>
              <a:t>b</a:t>
            </a:r>
            <a:r>
              <a:rPr lang="en-US" altLang="en-US" sz="2400" b="1" i="1" baseline="-25000" dirty="0">
                <a:cs typeface="Arial" panose="020B0604020202020204" pitchFamily="34" charset="0"/>
              </a:rPr>
              <a:t>1</a:t>
            </a:r>
            <a:r>
              <a:rPr lang="en-US" altLang="en-US" sz="2400" b="1" dirty="0">
                <a:cs typeface="Arial" panose="020B0604020202020204" pitchFamily="34" charset="0"/>
              </a:rPr>
              <a:t> Bathe +/- </a:t>
            </a:r>
            <a:r>
              <a:rPr lang="en-US" altLang="en-US" sz="2400" b="1" i="1" dirty="0">
                <a:cs typeface="Arial" panose="020B0604020202020204" pitchFamily="34" charset="0"/>
              </a:rPr>
              <a:t>SEE</a:t>
            </a:r>
            <a:r>
              <a:rPr lang="en-US" altLang="en-US" sz="2400" b="1" dirty="0"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en-US" sz="2400" b="1" dirty="0"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en-US" sz="2400" b="1" dirty="0">
                <a:cs typeface="Arial" panose="020B0604020202020204" pitchFamily="34" charset="0"/>
              </a:rPr>
              <a:t>Predicted Study = 3.45 +  1.17Bathe +/- 8.12</a:t>
            </a:r>
            <a:endParaRPr lang="en-US" alt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3630613" y="2552696"/>
            <a:ext cx="2209800" cy="624871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62776" y="1816870"/>
            <a:ext cx="281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Explained by the model (what we know)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6538913" y="1917411"/>
            <a:ext cx="253167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700" b="1" dirty="0">
                <a:solidFill>
                  <a:srgbClr val="FF0000"/>
                </a:solidFill>
              </a:rPr>
              <a:t>Unexplained by model (what we don’t know)</a:t>
            </a:r>
          </a:p>
          <a:p>
            <a:endParaRPr lang="en-US" altLang="en-US" sz="1700" b="1" dirty="0">
              <a:solidFill>
                <a:srgbClr val="FF0000"/>
              </a:solidFill>
            </a:endParaRPr>
          </a:p>
          <a:p>
            <a:r>
              <a:rPr lang="en-US" altLang="en-US" sz="1700" b="1" dirty="0">
                <a:solidFill>
                  <a:srgbClr val="FF0000"/>
                </a:solidFill>
              </a:rPr>
              <a:t>Assume random error mean is 0 (</a:t>
            </a:r>
            <a:r>
              <a:rPr lang="el-GR" altLang="en-US" sz="1700" b="1" i="1" dirty="0">
                <a:solidFill>
                  <a:srgbClr val="FF0000"/>
                </a:solidFill>
                <a:cs typeface="Arial" panose="020B0604020202020204" pitchFamily="34" charset="0"/>
              </a:rPr>
              <a:t>ε</a:t>
            </a:r>
            <a:r>
              <a:rPr lang="en-US" altLang="en-US" sz="1700" b="1" dirty="0">
                <a:solidFill>
                  <a:srgbClr val="FF0000"/>
                </a:solidFill>
              </a:rPr>
              <a:t> = 0) and normally distributed</a:t>
            </a:r>
          </a:p>
        </p:txBody>
      </p:sp>
      <p:sp>
        <p:nvSpPr>
          <p:cNvPr id="12" name="Oval 11"/>
          <p:cNvSpPr/>
          <p:nvPr/>
        </p:nvSpPr>
        <p:spPr>
          <a:xfrm>
            <a:off x="6069013" y="2689841"/>
            <a:ext cx="381000" cy="38099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2667000" y="2225675"/>
            <a:ext cx="1230313" cy="420567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7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Types of Correlations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Pearson correlation</a:t>
            </a:r>
            <a:endParaRPr lang="en-US" sz="2400" dirty="0">
              <a:solidFill>
                <a:srgbClr val="113480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Assumptions </a:t>
            </a:r>
            <a:endParaRPr lang="en-US" i="1" dirty="0">
              <a:solidFill>
                <a:srgbClr val="E8751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Both variables are continuous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Both variables are normally distributed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Variables are linearly related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Homoscedastic (equal variance)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Independent observations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Most often used in our field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0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953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altLang="en-US" sz="3400" dirty="0">
                <a:solidFill>
                  <a:srgbClr val="113480"/>
                </a:solidFill>
              </a:rPr>
              <a:t>Standard error of the estimate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altLang="en-US" sz="3200" dirty="0">
                <a:solidFill>
                  <a:srgbClr val="E87511"/>
                </a:solidFill>
              </a:rPr>
              <a:t>The standard deviation of the observations from the regression line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0338" y="228600"/>
            <a:ext cx="77644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Simple Linear Regression</a:t>
            </a:r>
            <a:endParaRPr lang="en-US" sz="3600" b="1" kern="0" dirty="0">
              <a:solidFill>
                <a:srgbClr val="10014F"/>
              </a:solidFill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1447800" y="3505200"/>
          <a:ext cx="6049963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40948" imgH="266584" progId="Equation.3">
                  <p:embed/>
                </p:oleObj>
              </mc:Choice>
              <mc:Fallback>
                <p:oleObj name="Equation" r:id="rId3" imgW="1040948" imgH="266584" progId="Equation.3">
                  <p:embed/>
                  <p:pic>
                    <p:nvPicPr>
                      <p:cNvPr id="1638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05200"/>
                        <a:ext cx="6049963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99219" y="4935925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pPr lvl="1" algn="ctr"/>
            <a:r>
              <a:rPr lang="en-US" altLang="en-US" sz="3000" dirty="0">
                <a:solidFill>
                  <a:srgbClr val="FF0000"/>
                </a:solidFill>
              </a:rPr>
              <a:t>In other words, we can expect any prediction to be off by +/- SEE (like 68% CI).    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5998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Standardized Equation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400" y="1882775"/>
            <a:ext cx="8991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 i="1" dirty="0"/>
              <a:t>Z</a:t>
            </a:r>
            <a:r>
              <a:rPr lang="en-US" altLang="en-US" sz="4000" b="1" baseline="-25000" dirty="0"/>
              <a:t>Y</a:t>
            </a:r>
            <a:r>
              <a:rPr lang="en-US" altLang="en-US" sz="4000" b="1" dirty="0"/>
              <a:t> = </a:t>
            </a:r>
            <a:r>
              <a:rPr lang="el-GR" altLang="en-US" sz="4000" b="1" i="1" dirty="0">
                <a:cs typeface="Arial" panose="020B0604020202020204" pitchFamily="34" charset="0"/>
              </a:rPr>
              <a:t>β</a:t>
            </a:r>
            <a:r>
              <a:rPr lang="en-US" altLang="en-US" sz="4000" b="1" i="1" baseline="-25000" dirty="0">
                <a:cs typeface="Arial" panose="020B0604020202020204" pitchFamily="34" charset="0"/>
              </a:rPr>
              <a:t>1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i="1" dirty="0">
                <a:cs typeface="Arial" panose="020B0604020202020204" pitchFamily="34" charset="0"/>
              </a:rPr>
              <a:t>Z</a:t>
            </a:r>
            <a:r>
              <a:rPr lang="en-US" altLang="en-US" sz="4000" b="1" baseline="-25000" dirty="0">
                <a:cs typeface="Arial" panose="020B0604020202020204" pitchFamily="34" charset="0"/>
              </a:rPr>
              <a:t>X</a:t>
            </a:r>
            <a:r>
              <a:rPr lang="en-US" altLang="en-US" sz="4000" b="1" dirty="0">
                <a:cs typeface="Arial" panose="020B0604020202020204" pitchFamily="34" charset="0"/>
              </a:rPr>
              <a:t> + </a:t>
            </a:r>
            <a:r>
              <a:rPr lang="el-GR" altLang="en-US" sz="4000" b="1" i="1" dirty="0">
                <a:cs typeface="Arial" panose="020B0604020202020204" pitchFamily="34" charset="0"/>
              </a:rPr>
              <a:t>ε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</a:p>
          <a:p>
            <a:endParaRPr lang="en-US" altLang="en-US" sz="4000" b="1" dirty="0">
              <a:cs typeface="Arial" panose="020B0604020202020204" pitchFamily="34" charset="0"/>
            </a:endParaRPr>
          </a:p>
          <a:p>
            <a:pPr algn="ctr"/>
            <a:r>
              <a:rPr lang="en-US" altLang="en-US" sz="4000" b="1" i="1" dirty="0" err="1"/>
              <a:t>Z</a:t>
            </a:r>
            <a:r>
              <a:rPr lang="en-US" altLang="en-US" sz="4000" b="1" baseline="-25000" dirty="0" err="1">
                <a:cs typeface="Arial" panose="020B0604020202020204" pitchFamily="34" charset="0"/>
              </a:rPr>
              <a:t>study</a:t>
            </a:r>
            <a:r>
              <a:rPr lang="en-US" altLang="en-US" sz="4000" b="1" dirty="0">
                <a:cs typeface="Arial" panose="020B0604020202020204" pitchFamily="34" charset="0"/>
              </a:rPr>
              <a:t> = </a:t>
            </a:r>
            <a:r>
              <a:rPr lang="el-GR" altLang="en-US" sz="4000" b="1" i="1" dirty="0">
                <a:cs typeface="Arial" panose="020B0604020202020204" pitchFamily="34" charset="0"/>
              </a:rPr>
              <a:t>β</a:t>
            </a:r>
            <a:r>
              <a:rPr lang="en-US" altLang="en-US" sz="4000" b="1" i="1" baseline="-25000" dirty="0">
                <a:cs typeface="Arial" panose="020B0604020202020204" pitchFamily="34" charset="0"/>
              </a:rPr>
              <a:t>1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i="1" dirty="0" err="1"/>
              <a:t>Z</a:t>
            </a:r>
            <a:r>
              <a:rPr lang="en-US" altLang="en-US" sz="4000" b="1" baseline="-25000" dirty="0" err="1">
                <a:cs typeface="Arial" panose="020B0604020202020204" pitchFamily="34" charset="0"/>
              </a:rPr>
              <a:t>bathe</a:t>
            </a:r>
            <a:r>
              <a:rPr lang="en-US" altLang="en-US" sz="4000" b="1" dirty="0">
                <a:cs typeface="Arial" panose="020B0604020202020204" pitchFamily="34" charset="0"/>
              </a:rPr>
              <a:t> + </a:t>
            </a:r>
            <a:r>
              <a:rPr lang="el-GR" altLang="en-US" sz="4000" b="1" i="1" dirty="0">
                <a:cs typeface="Arial" panose="020B0604020202020204" pitchFamily="34" charset="0"/>
              </a:rPr>
              <a:t>ε</a:t>
            </a:r>
            <a:endParaRPr lang="en-US" altLang="en-US" sz="4000" b="1" i="1" dirty="0">
              <a:cs typeface="Arial" panose="020B0604020202020204" pitchFamily="34" charset="0"/>
            </a:endParaRPr>
          </a:p>
          <a:p>
            <a:pPr algn="ctr"/>
            <a:endParaRPr lang="en-US" altLang="en-US" sz="4000" b="1" i="1" dirty="0">
              <a:cs typeface="Arial" panose="020B0604020202020204" pitchFamily="34" charset="0"/>
            </a:endParaRPr>
          </a:p>
          <a:p>
            <a:pPr algn="ctr"/>
            <a:r>
              <a:rPr lang="en-US" altLang="en-US" sz="4000" b="1" i="1" dirty="0" err="1"/>
              <a:t>Z</a:t>
            </a:r>
            <a:r>
              <a:rPr lang="en-US" altLang="en-US" sz="4000" b="1" baseline="-25000" dirty="0" err="1">
                <a:cs typeface="Arial" panose="020B0604020202020204" pitchFamily="34" charset="0"/>
              </a:rPr>
              <a:t>predicted</a:t>
            </a:r>
            <a:r>
              <a:rPr lang="en-US" altLang="en-US" sz="4000" b="1" baseline="-25000" dirty="0">
                <a:cs typeface="Arial" panose="020B0604020202020204" pitchFamily="34" charset="0"/>
              </a:rPr>
              <a:t> study </a:t>
            </a:r>
            <a:r>
              <a:rPr lang="en-US" altLang="en-US" sz="4000" b="1" dirty="0">
                <a:cs typeface="Arial" panose="020B0604020202020204" pitchFamily="34" charset="0"/>
              </a:rPr>
              <a:t>= </a:t>
            </a:r>
            <a:r>
              <a:rPr lang="el-GR" altLang="en-US" sz="4000" b="1" i="1" dirty="0">
                <a:cs typeface="Arial" panose="020B0604020202020204" pitchFamily="34" charset="0"/>
              </a:rPr>
              <a:t>β</a:t>
            </a:r>
            <a:r>
              <a:rPr lang="en-US" altLang="en-US" sz="4000" b="1" i="1" baseline="-25000" dirty="0">
                <a:cs typeface="Arial" panose="020B0604020202020204" pitchFamily="34" charset="0"/>
              </a:rPr>
              <a:t>1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i="1" dirty="0" err="1"/>
              <a:t>Z</a:t>
            </a:r>
            <a:r>
              <a:rPr lang="en-US" altLang="en-US" sz="4000" b="1" baseline="-25000" dirty="0" err="1">
                <a:cs typeface="Arial" panose="020B0604020202020204" pitchFamily="34" charset="0"/>
              </a:rPr>
              <a:t>bathe</a:t>
            </a:r>
            <a:r>
              <a:rPr lang="en-US" altLang="en-US" sz="4000" b="1" dirty="0">
                <a:cs typeface="Arial" panose="020B0604020202020204" pitchFamily="34" charset="0"/>
              </a:rPr>
              <a:t> +/- </a:t>
            </a:r>
            <a:r>
              <a:rPr lang="en-US" altLang="en-US" sz="4000" b="1" i="1" dirty="0" err="1"/>
              <a:t>Z</a:t>
            </a:r>
            <a:r>
              <a:rPr lang="en-US" altLang="en-US" sz="4000" b="1" baseline="-25000" dirty="0" err="1">
                <a:cs typeface="Arial" panose="020B0604020202020204" pitchFamily="34" charset="0"/>
              </a:rPr>
              <a:t>see</a:t>
            </a:r>
            <a:endParaRPr lang="en-US" altLang="en-US" sz="4000" b="1" dirty="0">
              <a:cs typeface="Arial" panose="020B0604020202020204" pitchFamily="34" charset="0"/>
            </a:endParaRPr>
          </a:p>
          <a:p>
            <a:pPr algn="ctr"/>
            <a:r>
              <a:rPr lang="en-US" altLang="en-US" sz="4000" b="1" dirty="0"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777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Simple Linear Regression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regression?</a:t>
            </a:r>
          </a:p>
          <a:p>
            <a:pPr>
              <a:defRPr/>
            </a:pPr>
            <a:endParaRPr lang="en-US" sz="15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Regression</a:t>
            </a:r>
          </a:p>
          <a:p>
            <a:pPr>
              <a:buFont typeface="Arial" pitchFamily="34" charset="0"/>
              <a:buChar char="•"/>
              <a:defRPr/>
            </a:pPr>
            <a:endParaRPr lang="en-US" sz="15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Regression with nominal predictors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7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Nominal Predictors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Dummy code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rgbClr val="E87511"/>
                </a:solidFill>
              </a:rPr>
              <a:t>Forces categorical data to be linear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rgbClr val="E87511"/>
                </a:solidFill>
              </a:rPr>
              <a:t>Create </a:t>
            </a:r>
            <a:r>
              <a:rPr lang="en-US" sz="2900" i="1" dirty="0">
                <a:solidFill>
                  <a:srgbClr val="E87511"/>
                </a:solidFill>
              </a:rPr>
              <a:t>k</a:t>
            </a:r>
            <a:r>
              <a:rPr lang="en-US" sz="2900" dirty="0">
                <a:solidFill>
                  <a:srgbClr val="E87511"/>
                </a:solidFill>
              </a:rPr>
              <a:t>-1 variables (where </a:t>
            </a:r>
            <a:r>
              <a:rPr lang="en-US" sz="2900" i="1" dirty="0">
                <a:solidFill>
                  <a:srgbClr val="E87511"/>
                </a:solidFill>
              </a:rPr>
              <a:t>k</a:t>
            </a:r>
            <a:r>
              <a:rPr lang="en-US" sz="2900" dirty="0">
                <a:solidFill>
                  <a:srgbClr val="E87511"/>
                </a:solidFill>
              </a:rPr>
              <a:t> = levels within original nominal variable)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rgbClr val="E87511"/>
                </a:solidFill>
              </a:rPr>
              <a:t>The referent level is coded as “0” (absent levels)</a:t>
            </a:r>
          </a:p>
          <a:p>
            <a:pPr marL="1087438" lvl="2" indent="-173038">
              <a:buFont typeface="Arial" pitchFamily="34" charset="0"/>
              <a:buChar char="•"/>
              <a:defRPr/>
            </a:pPr>
            <a:r>
              <a:rPr lang="en-US" sz="2500" dirty="0"/>
              <a:t>If “drug type” has three levels (none, placebo, drug) then need two variables (3 - 1 = 2) to account for all groups</a:t>
            </a:r>
          </a:p>
          <a:p>
            <a:pPr marL="1544638" lvl="3" indent="-173038">
              <a:buFont typeface="Arial" pitchFamily="34" charset="0"/>
              <a:buChar char="•"/>
              <a:defRPr/>
            </a:pPr>
            <a:r>
              <a:rPr lang="en-US" sz="2300" dirty="0">
                <a:solidFill>
                  <a:schemeClr val="tx1"/>
                </a:solidFill>
              </a:rPr>
              <a:t>First variable: 1 = placebo, 0 = all other levels</a:t>
            </a:r>
          </a:p>
          <a:p>
            <a:pPr marL="1544638" lvl="3" indent="-173038">
              <a:buFont typeface="Arial" pitchFamily="34" charset="0"/>
              <a:buChar char="•"/>
              <a:defRPr/>
            </a:pPr>
            <a:r>
              <a:rPr lang="en-US" sz="2300" dirty="0">
                <a:solidFill>
                  <a:schemeClr val="tx1"/>
                </a:solidFill>
              </a:rPr>
              <a:t>Second variable: 1 = drug, 0 = all other levels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4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455" y="1376005"/>
            <a:ext cx="3965352" cy="4891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67863" y="1226607"/>
            <a:ext cx="2514600" cy="5190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6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Dummy Coding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455" y="1376005"/>
            <a:ext cx="3965352" cy="489127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3124200" y="274638"/>
            <a:ext cx="914400" cy="734536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Post-hoc Tests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If reject the null hypothesis, then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rgbClr val="E87511"/>
                </a:solidFill>
              </a:rPr>
              <a:t>Can switch out the referent group and re-test</a:t>
            </a:r>
          </a:p>
          <a:p>
            <a:pPr marL="1087438" lvl="2" indent="-173038">
              <a:buFont typeface="Arial" pitchFamily="34" charset="0"/>
              <a:buChar char="•"/>
              <a:defRPr/>
            </a:pPr>
            <a:r>
              <a:rPr lang="en-US" sz="2500" dirty="0"/>
              <a:t>Use </a:t>
            </a:r>
            <a:r>
              <a:rPr lang="en-US" sz="2500" dirty="0" err="1"/>
              <a:t>Bonferroni</a:t>
            </a:r>
            <a:r>
              <a:rPr lang="en-US" sz="2500" dirty="0"/>
              <a:t> correction</a:t>
            </a:r>
            <a:endParaRPr lang="en-US" sz="2900" dirty="0">
              <a:solidFill>
                <a:srgbClr val="E87511"/>
              </a:solidFill>
            </a:endParaRPr>
          </a:p>
          <a:p>
            <a:pPr marL="173038" indent="-173038"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113480"/>
                </a:solidFill>
              </a:rPr>
              <a:t>Or</a:t>
            </a:r>
            <a:endParaRPr lang="en-US" sz="3300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rgbClr val="E87511"/>
                </a:solidFill>
              </a:rPr>
              <a:t>Tukey’s post-hoc tests 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  <a:p>
            <a:pPr marL="173038" indent="-173038">
              <a:buFont typeface="Arial" pitchFamily="34" charset="0"/>
              <a:buChar char="•"/>
              <a:defRPr/>
            </a:pPr>
            <a:r>
              <a:rPr lang="en-US" sz="3600" dirty="0">
                <a:solidFill>
                  <a:srgbClr val="113480"/>
                </a:solidFill>
              </a:rPr>
              <a:t>Or</a:t>
            </a:r>
            <a:endParaRPr lang="en-US" sz="3300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sz="2900" dirty="0">
                <a:solidFill>
                  <a:srgbClr val="E87511"/>
                </a:solidFill>
              </a:rPr>
              <a:t>Conduct an additional ANOVA </a:t>
            </a:r>
            <a:r>
              <a:rPr lang="en-US" sz="2900" i="1" dirty="0">
                <a:solidFill>
                  <a:srgbClr val="E87511"/>
                </a:solidFill>
              </a:rPr>
              <a:t>F</a:t>
            </a:r>
            <a:r>
              <a:rPr lang="en-US" sz="2900" dirty="0">
                <a:solidFill>
                  <a:srgbClr val="E87511"/>
                </a:solidFill>
              </a:rPr>
              <a:t>-test with Tukey post-hoc test</a:t>
            </a:r>
            <a:r>
              <a:rPr lang="en-US" sz="2900" dirty="0">
                <a:solidFill>
                  <a:srgbClr val="FF0000"/>
                </a:solidFill>
              </a:rPr>
              <a:t>**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27" y="3810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Discrete Predictors</a:t>
            </a: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9812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71550" indent="-5143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93813" indent="-40322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81163" indent="-3857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0100" indent="-3873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3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45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17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89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Regression with discrete predictors: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Advantages</a:t>
            </a:r>
            <a:endParaRPr lang="en-US" altLang="en-US" sz="2600" dirty="0"/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Gives you the same results as a </a:t>
            </a:r>
            <a:r>
              <a:rPr lang="en-US" altLang="en-US" sz="2400" i="1" dirty="0">
                <a:solidFill>
                  <a:srgbClr val="E87511"/>
                </a:solidFill>
                <a:sym typeface="Symbol" panose="05050102010706020507" pitchFamily="18" charset="2"/>
              </a:rPr>
              <a:t>t- or F-</a:t>
            </a: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test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Can be used with other continuous predictors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Gives the SEE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Disadvantages</a:t>
            </a:r>
            <a:endParaRPr lang="en-US" altLang="en-US" sz="2600" dirty="0"/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No test for equality of variance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Additional analysis for post-hoc tests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Post-</a:t>
            </a:r>
            <a:r>
              <a:rPr lang="en-US" altLang="en-US" sz="2400" dirty="0" err="1">
                <a:solidFill>
                  <a:srgbClr val="E87511"/>
                </a:solidFill>
                <a:sym typeface="Symbol" panose="05050102010706020507" pitchFamily="18" charset="2"/>
              </a:rPr>
              <a:t>hocs</a:t>
            </a: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 not protected from alpha inflation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HDFS 7070 - Bubb, R.</a:t>
            </a:r>
          </a:p>
        </p:txBody>
      </p:sp>
    </p:spTree>
    <p:extLst>
      <p:ext uri="{BB962C8B-B14F-4D97-AF65-F5344CB8AC3E}">
        <p14:creationId xmlns:p14="http://schemas.microsoft.com/office/powerpoint/2010/main" val="4080997959"/>
      </p:ext>
    </p:extLst>
  </p:cSld>
  <p:clrMapOvr>
    <a:masterClrMapping/>
  </p:clrMapOvr>
  <p:transition spd="slow" advTm="9446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27" y="3810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Regression  Reminders</a:t>
            </a: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6764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71550" indent="-5143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93813" indent="-40322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81163" indent="-3857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0100" indent="-3873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3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45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17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89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E87511"/>
                </a:solidFill>
                <a:sym typeface="Symbol" panose="05050102010706020507" pitchFamily="18" charset="2"/>
              </a:rPr>
              <a:t>Regression, </a:t>
            </a:r>
            <a:r>
              <a:rPr lang="en-US" altLang="en-US" i="1" dirty="0">
                <a:solidFill>
                  <a:srgbClr val="E87511"/>
                </a:solidFill>
                <a:sym typeface="Symbol" panose="05050102010706020507" pitchFamily="18" charset="2"/>
              </a:rPr>
              <a:t>t-, </a:t>
            </a:r>
            <a:r>
              <a:rPr lang="en-US" altLang="en-US" dirty="0">
                <a:solidFill>
                  <a:srgbClr val="E87511"/>
                </a:solidFill>
                <a:sym typeface="Symbol" panose="05050102010706020507" pitchFamily="18" charset="2"/>
              </a:rPr>
              <a:t>and </a:t>
            </a:r>
            <a:r>
              <a:rPr lang="en-US" altLang="en-US" i="1" dirty="0">
                <a:solidFill>
                  <a:srgbClr val="E87511"/>
                </a:solidFill>
                <a:sym typeface="Symbol" panose="05050102010706020507" pitchFamily="18" charset="2"/>
              </a:rPr>
              <a:t>F-</a:t>
            </a:r>
            <a:r>
              <a:rPr lang="en-US" altLang="en-US" dirty="0">
                <a:solidFill>
                  <a:srgbClr val="E87511"/>
                </a:solidFill>
                <a:sym typeface="Symbol" panose="05050102010706020507" pitchFamily="18" charset="2"/>
              </a:rPr>
              <a:t>tests are interchangeable—regression is most flexible</a:t>
            </a:r>
          </a:p>
          <a:p>
            <a:pPr lvl="1">
              <a:buClrTx/>
              <a:buSzTx/>
              <a:buFont typeface="Arial" panose="020B0604020202020204" pitchFamily="34" charset="0"/>
              <a:buChar char="•"/>
            </a:pPr>
            <a:r>
              <a:rPr lang="el-GR" altLang="en-US" b="1" i="1" dirty="0">
                <a:solidFill>
                  <a:srgbClr val="EF8923"/>
                </a:solidFill>
                <a:cs typeface="Arial" panose="020B0604020202020204" pitchFamily="34" charset="0"/>
              </a:rPr>
              <a:t>β </a:t>
            </a:r>
            <a:r>
              <a:rPr lang="en-US" altLang="en-US" dirty="0">
                <a:solidFill>
                  <a:srgbClr val="E87511"/>
                </a:solidFill>
                <a:sym typeface="Symbol" panose="05050102010706020507" pitchFamily="18" charset="2"/>
              </a:rPr>
              <a:t>can be a population parameter or a standardized coefficient 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E87511"/>
                </a:solidFill>
                <a:sym typeface="Symbol" panose="05050102010706020507" pitchFamily="18" charset="2"/>
              </a:rPr>
              <a:t>There is no one, “best” way to analyze data</a:t>
            </a:r>
          </a:p>
          <a:p>
            <a:pPr lvl="2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sym typeface="Symbol" panose="05050102010706020507" pitchFamily="18" charset="2"/>
              </a:rPr>
              <a:t>Use multiple tests—know and weigh the merits and limitations of each</a:t>
            </a:r>
          </a:p>
          <a:p>
            <a:pPr lvl="2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sym typeface="Symbol" panose="05050102010706020507" pitchFamily="18" charset="2"/>
              </a:rPr>
              <a:t>Leads to testing of multiple models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E87511"/>
              </a:solidFill>
              <a:sym typeface="Symbol" panose="05050102010706020507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HDFS 7070 - Bubb, R.</a:t>
            </a:r>
          </a:p>
        </p:txBody>
      </p:sp>
    </p:spTree>
    <p:extLst>
      <p:ext uri="{BB962C8B-B14F-4D97-AF65-F5344CB8AC3E}">
        <p14:creationId xmlns:p14="http://schemas.microsoft.com/office/powerpoint/2010/main" val="3214355793"/>
      </p:ext>
    </p:extLst>
  </p:cSld>
  <p:clrMapOvr>
    <a:masterClrMapping/>
  </p:clrMapOvr>
  <p:transition spd="slow" advTm="9446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239000" y="6400800"/>
            <a:ext cx="19050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Judith D. Singer, Harvard Graduate School of Education</a:t>
            </a:r>
          </a:p>
        </p:txBody>
      </p:sp>
      <p:grpSp>
        <p:nvGrpSpPr>
          <p:cNvPr id="2" name="Group 2445"/>
          <p:cNvGrpSpPr>
            <a:grpSpLocks/>
          </p:cNvGrpSpPr>
          <p:nvPr/>
        </p:nvGrpSpPr>
        <p:grpSpPr bwMode="auto">
          <a:xfrm>
            <a:off x="7223125" y="1728788"/>
            <a:ext cx="1454150" cy="4200525"/>
            <a:chOff x="103" y="641"/>
            <a:chExt cx="916" cy="2646"/>
          </a:xfrm>
        </p:grpSpPr>
        <p:pic>
          <p:nvPicPr>
            <p:cNvPr id="10261" name="Picture 1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" y="1161"/>
              <a:ext cx="911" cy="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2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" y="2343"/>
              <a:ext cx="916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3" name="Text Box 2423"/>
            <p:cNvSpPr txBox="1">
              <a:spLocks noChangeArrowheads="1"/>
            </p:cNvSpPr>
            <p:nvPr/>
          </p:nvSpPr>
          <p:spPr bwMode="auto">
            <a:xfrm>
              <a:off x="126" y="641"/>
              <a:ext cx="870" cy="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chemeClr val="tx2"/>
                  </a:solidFill>
                  <a:cs typeface="Times New Roman" panose="02020603050405020304" pitchFamily="18" charset="0"/>
                </a:rPr>
                <a:t>Direction of relationship?</a:t>
              </a:r>
            </a:p>
          </p:txBody>
        </p:sp>
      </p:grpSp>
      <p:grpSp>
        <p:nvGrpSpPr>
          <p:cNvPr id="3" name="Group 2446"/>
          <p:cNvGrpSpPr>
            <a:grpSpLocks/>
          </p:cNvGrpSpPr>
          <p:nvPr/>
        </p:nvGrpSpPr>
        <p:grpSpPr bwMode="auto">
          <a:xfrm>
            <a:off x="1970088" y="1728788"/>
            <a:ext cx="1479550" cy="4262437"/>
            <a:chOff x="1210" y="613"/>
            <a:chExt cx="932" cy="2685"/>
          </a:xfrm>
        </p:grpSpPr>
        <p:pic>
          <p:nvPicPr>
            <p:cNvPr id="10258" name="Picture 2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5" y="2360"/>
              <a:ext cx="909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9" name="Picture 2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0" y="1154"/>
              <a:ext cx="914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0" name="Text Box 2424"/>
            <p:cNvSpPr txBox="1">
              <a:spLocks noChangeArrowheads="1"/>
            </p:cNvSpPr>
            <p:nvPr/>
          </p:nvSpPr>
          <p:spPr bwMode="auto">
            <a:xfrm>
              <a:off x="1272" y="613"/>
              <a:ext cx="870" cy="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chemeClr val="tx2"/>
                  </a:solidFill>
                  <a:cs typeface="Times New Roman" panose="02020603050405020304" pitchFamily="18" charset="0"/>
                </a:rPr>
                <a:t>Linearity of Relationship?</a:t>
              </a:r>
            </a:p>
          </p:txBody>
        </p:sp>
      </p:grpSp>
      <p:grpSp>
        <p:nvGrpSpPr>
          <p:cNvPr id="4" name="Group 2448"/>
          <p:cNvGrpSpPr>
            <a:grpSpLocks/>
          </p:cNvGrpSpPr>
          <p:nvPr/>
        </p:nvGrpSpPr>
        <p:grpSpPr bwMode="auto">
          <a:xfrm>
            <a:off x="304800" y="1731963"/>
            <a:ext cx="1460500" cy="4241800"/>
            <a:chOff x="3448" y="615"/>
            <a:chExt cx="920" cy="2672"/>
          </a:xfrm>
        </p:grpSpPr>
        <p:pic>
          <p:nvPicPr>
            <p:cNvPr id="10255" name="Picture 2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8" y="1151"/>
              <a:ext cx="917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6" name="Picture 2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1" y="2339"/>
              <a:ext cx="917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7" name="Text Box 2425"/>
            <p:cNvSpPr txBox="1">
              <a:spLocks noChangeArrowheads="1"/>
            </p:cNvSpPr>
            <p:nvPr/>
          </p:nvSpPr>
          <p:spPr bwMode="auto">
            <a:xfrm>
              <a:off x="3498" y="615"/>
              <a:ext cx="870" cy="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chemeClr val="tx2"/>
                  </a:solidFill>
                  <a:cs typeface="Times New Roman" panose="02020603050405020304" pitchFamily="18" charset="0"/>
                </a:rPr>
                <a:t>Strength of relationship?</a:t>
              </a:r>
            </a:p>
          </p:txBody>
        </p:sp>
      </p:grpSp>
      <p:grpSp>
        <p:nvGrpSpPr>
          <p:cNvPr id="5" name="Group 2449"/>
          <p:cNvGrpSpPr>
            <a:grpSpLocks/>
          </p:cNvGrpSpPr>
          <p:nvPr/>
        </p:nvGrpSpPr>
        <p:grpSpPr bwMode="auto">
          <a:xfrm>
            <a:off x="5457825" y="1731963"/>
            <a:ext cx="1463675" cy="4241800"/>
            <a:chOff x="4642" y="617"/>
            <a:chExt cx="922" cy="2672"/>
          </a:xfrm>
        </p:grpSpPr>
        <p:pic>
          <p:nvPicPr>
            <p:cNvPr id="10252" name="Picture 2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7" y="1159"/>
              <a:ext cx="911" cy="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3" name="Picture 2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2" y="2338"/>
              <a:ext cx="922" cy="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4" name="Text Box 2426"/>
            <p:cNvSpPr txBox="1">
              <a:spLocks noChangeArrowheads="1"/>
            </p:cNvSpPr>
            <p:nvPr/>
          </p:nvSpPr>
          <p:spPr bwMode="auto">
            <a:xfrm>
              <a:off x="4668" y="617"/>
              <a:ext cx="870" cy="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chemeClr val="tx2"/>
                  </a:solidFill>
                  <a:cs typeface="Times New Roman" panose="02020603050405020304" pitchFamily="18" charset="0"/>
                </a:rPr>
                <a:t>Magnitude of relationship?</a:t>
              </a:r>
            </a:p>
          </p:txBody>
        </p:sp>
      </p:grpSp>
      <p:grpSp>
        <p:nvGrpSpPr>
          <p:cNvPr id="6" name="Group 2447"/>
          <p:cNvGrpSpPr>
            <a:grpSpLocks/>
          </p:cNvGrpSpPr>
          <p:nvPr/>
        </p:nvGrpSpPr>
        <p:grpSpPr bwMode="auto">
          <a:xfrm>
            <a:off x="3624263" y="1731963"/>
            <a:ext cx="1557337" cy="3221037"/>
            <a:chOff x="2283" y="558"/>
            <a:chExt cx="981" cy="2029"/>
          </a:xfrm>
        </p:grpSpPr>
        <p:pic>
          <p:nvPicPr>
            <p:cNvPr id="10250" name="Picture 2435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3" y="1632"/>
              <a:ext cx="925" cy="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1" name="Text Box 2437"/>
            <p:cNvSpPr txBox="1">
              <a:spLocks noChangeArrowheads="1"/>
            </p:cNvSpPr>
            <p:nvPr/>
          </p:nvSpPr>
          <p:spPr bwMode="auto">
            <a:xfrm>
              <a:off x="2340" y="558"/>
              <a:ext cx="924" cy="3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chemeClr val="tx2"/>
                  </a:solidFill>
                  <a:cs typeface="Times New Roman" panose="02020603050405020304" pitchFamily="18" charset="0"/>
                </a:rPr>
                <a:t>Unusual observations?</a:t>
              </a:r>
            </a:p>
          </p:txBody>
        </p:sp>
      </p:grpSp>
      <p:sp>
        <p:nvSpPr>
          <p:cNvPr id="123282" name="Oval 2450"/>
          <p:cNvSpPr>
            <a:spLocks noChangeArrowheads="1"/>
          </p:cNvSpPr>
          <p:nvPr/>
        </p:nvSpPr>
        <p:spPr bwMode="auto">
          <a:xfrm>
            <a:off x="4724400" y="4572000"/>
            <a:ext cx="219075" cy="1809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315200" cy="1676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Scatterplot Examination</a:t>
            </a:r>
            <a:br>
              <a:rPr lang="en-US" altLang="en-US" sz="44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endParaRPr lang="en-US" altLang="en-US" sz="44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84336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Effect Size as Strength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676400"/>
          <a:ext cx="7848601" cy="434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0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4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i="0" dirty="0"/>
                        <a:t>Correlation</a:t>
                      </a: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i="1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i="0" dirty="0"/>
                        <a:t>Group Means</a:t>
                      </a: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i="1" dirty="0"/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r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2800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i="1" dirty="0"/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d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2800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800" i="1" dirty="0"/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/>
                        <a:t>None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.00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.00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.00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.00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/>
                        <a:t>Small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.20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9641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/>
                        <a:t>Moderate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/>
                        <a:t>Large</a:t>
                      </a: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.50</a:t>
                      </a: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.25</a:t>
                      </a: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.80</a:t>
                      </a: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.14</a:t>
                      </a:r>
                    </a:p>
                  </a:txBody>
                  <a:tcPr anchor="ctr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97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3279775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71950"/>
            <a:ext cx="3279775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1524000"/>
            <a:ext cx="3279775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4168775"/>
            <a:ext cx="3279775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90600" y="304800"/>
            <a:ext cx="731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r>
              <a:rPr lang="en-US" sz="4400" kern="0" dirty="0">
                <a:latin typeface="+mj-lt"/>
                <a:ea typeface="+mj-ea"/>
                <a:cs typeface="+mj-cs"/>
              </a:rPr>
              <a:t>Linearity of the Relationship</a:t>
            </a:r>
            <a:endParaRPr lang="en-US" sz="2800" b="1" kern="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351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The Correlation Coefficient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Numerical summary of the relationship between two variables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Symbolized as </a:t>
            </a:r>
            <a:r>
              <a:rPr lang="en-US" i="1" dirty="0">
                <a:solidFill>
                  <a:srgbClr val="E87511"/>
                </a:solidFill>
              </a:rPr>
              <a:t>r</a:t>
            </a: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Value that falls between -1 and 1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4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8181" y="133350"/>
            <a:ext cx="7158037" cy="1412875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Correlation Continuum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1863" y="4976812"/>
            <a:ext cx="7162800" cy="7080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Regardless of sign, closer to +/-1 = higher magnitude </a:t>
            </a:r>
          </a:p>
          <a:p>
            <a:pPr algn="ctr">
              <a:defRPr/>
            </a:pPr>
            <a:r>
              <a:rPr lang="en-US" dirty="0"/>
              <a:t>or stronger correlation. </a:t>
            </a:r>
          </a:p>
        </p:txBody>
      </p:sp>
      <p:grpSp>
        <p:nvGrpSpPr>
          <p:cNvPr id="19460" name="Group 13"/>
          <p:cNvGrpSpPr>
            <a:grpSpLocks/>
          </p:cNvGrpSpPr>
          <p:nvPr/>
        </p:nvGrpSpPr>
        <p:grpSpPr bwMode="auto">
          <a:xfrm>
            <a:off x="990600" y="2114550"/>
            <a:ext cx="7467600" cy="1619250"/>
            <a:chOff x="1295400" y="1905000"/>
            <a:chExt cx="7467600" cy="1619250"/>
          </a:xfrm>
        </p:grpSpPr>
        <p:cxnSp>
          <p:nvCxnSpPr>
            <p:cNvPr id="19467" name="Straight Connector 4"/>
            <p:cNvCxnSpPr>
              <a:cxnSpLocks noChangeShapeType="1"/>
            </p:cNvCxnSpPr>
            <p:nvPr/>
          </p:nvCxnSpPr>
          <p:spPr bwMode="auto">
            <a:xfrm>
              <a:off x="1524000" y="2819400"/>
              <a:ext cx="655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8" name="TextBox 5"/>
            <p:cNvSpPr txBox="1">
              <a:spLocks noChangeArrowheads="1"/>
            </p:cNvSpPr>
            <p:nvPr/>
          </p:nvSpPr>
          <p:spPr bwMode="auto">
            <a:xfrm>
              <a:off x="1295400" y="3124200"/>
              <a:ext cx="8382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-1</a:t>
              </a:r>
            </a:p>
          </p:txBody>
        </p:sp>
        <p:sp>
          <p:nvSpPr>
            <p:cNvPr id="19469" name="TextBox 7"/>
            <p:cNvSpPr txBox="1">
              <a:spLocks noChangeArrowheads="1"/>
            </p:cNvSpPr>
            <p:nvPr/>
          </p:nvSpPr>
          <p:spPr bwMode="auto">
            <a:xfrm>
              <a:off x="7924800" y="3048000"/>
              <a:ext cx="8382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19470" name="TextBox 8"/>
            <p:cNvSpPr txBox="1">
              <a:spLocks noChangeArrowheads="1"/>
            </p:cNvSpPr>
            <p:nvPr/>
          </p:nvSpPr>
          <p:spPr bwMode="auto">
            <a:xfrm>
              <a:off x="4572000" y="3124200"/>
              <a:ext cx="8382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19471" name="TextBox 12"/>
            <p:cNvSpPr txBox="1">
              <a:spLocks noChangeArrowheads="1"/>
            </p:cNvSpPr>
            <p:nvPr/>
          </p:nvSpPr>
          <p:spPr bwMode="auto">
            <a:xfrm>
              <a:off x="1600200" y="2362200"/>
              <a:ext cx="228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dirty="0">
                  <a:solidFill>
                    <a:srgbClr val="113480"/>
                  </a:solidFill>
                </a:rPr>
                <a:t>Indirect or Inverse</a:t>
              </a:r>
            </a:p>
          </p:txBody>
        </p:sp>
        <p:sp>
          <p:nvSpPr>
            <p:cNvPr id="19472" name="TextBox 13"/>
            <p:cNvSpPr txBox="1">
              <a:spLocks noChangeArrowheads="1"/>
            </p:cNvSpPr>
            <p:nvPr/>
          </p:nvSpPr>
          <p:spPr bwMode="auto">
            <a:xfrm>
              <a:off x="6324600" y="23622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dirty="0">
                  <a:solidFill>
                    <a:srgbClr val="113480"/>
                  </a:solidFill>
                </a:rPr>
                <a:t>Direct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57400" y="1905000"/>
              <a:ext cx="137160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113480"/>
                  </a:solidFill>
                </a:rPr>
                <a:t>Negative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72200" y="1905000"/>
              <a:ext cx="121920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113480"/>
                  </a:solidFill>
                </a:rPr>
                <a:t>Positive</a:t>
              </a:r>
            </a:p>
          </p:txBody>
        </p:sp>
        <p:sp>
          <p:nvSpPr>
            <p:cNvPr id="19475" name="TextBox 16"/>
            <p:cNvSpPr txBox="1">
              <a:spLocks noChangeArrowheads="1"/>
            </p:cNvSpPr>
            <p:nvPr/>
          </p:nvSpPr>
          <p:spPr bwMode="auto">
            <a:xfrm>
              <a:off x="2895600" y="2819400"/>
              <a:ext cx="533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-0.5</a:t>
              </a:r>
            </a:p>
          </p:txBody>
        </p:sp>
        <p:sp>
          <p:nvSpPr>
            <p:cNvPr id="19476" name="TextBox 17"/>
            <p:cNvSpPr txBox="1">
              <a:spLocks noChangeArrowheads="1"/>
            </p:cNvSpPr>
            <p:nvPr/>
          </p:nvSpPr>
          <p:spPr bwMode="auto">
            <a:xfrm>
              <a:off x="6324600" y="2819400"/>
              <a:ext cx="533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0.5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09600" y="3657600"/>
            <a:ext cx="1219200" cy="400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Perfect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6500" y="4162425"/>
            <a:ext cx="9906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EF8923"/>
                </a:solidFill>
              </a:rPr>
              <a:t>Strong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13300" y="4162425"/>
            <a:ext cx="9144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EF8923"/>
                </a:solidFill>
              </a:rPr>
              <a:t>Weak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75500" y="3657600"/>
            <a:ext cx="1219200" cy="4000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Perfect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00400" y="4165600"/>
            <a:ext cx="9144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EF8923"/>
                </a:solidFill>
              </a:rPr>
              <a:t>Weak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27200" y="4156075"/>
            <a:ext cx="9906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EF8923"/>
                </a:solidFill>
              </a:rPr>
              <a:t>Strong</a:t>
            </a:r>
          </a:p>
        </p:txBody>
      </p:sp>
    </p:spTree>
    <p:extLst>
      <p:ext uri="{BB962C8B-B14F-4D97-AF65-F5344CB8AC3E}">
        <p14:creationId xmlns:p14="http://schemas.microsoft.com/office/powerpoint/2010/main" val="226492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Types of Correlations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Point </a:t>
            </a:r>
            <a:r>
              <a:rPr lang="en-US" dirty="0" err="1">
                <a:solidFill>
                  <a:srgbClr val="113480"/>
                </a:solidFill>
              </a:rPr>
              <a:t>biserial</a:t>
            </a:r>
            <a:r>
              <a:rPr lang="en-US" dirty="0">
                <a:solidFill>
                  <a:srgbClr val="113480"/>
                </a:solidFill>
              </a:rPr>
              <a:t> correlation</a:t>
            </a:r>
            <a:endParaRPr lang="en-US" sz="2400" dirty="0">
              <a:solidFill>
                <a:srgbClr val="113480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Relationship between a true dichotomous variable and a continuous variable</a:t>
            </a:r>
            <a:endParaRPr lang="en-US" i="1" dirty="0">
              <a:solidFill>
                <a:srgbClr val="E8751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Ex. Intervention conditions (resident/non-resident) related to depression index scores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rgbClr val="113480"/>
                </a:solidFill>
              </a:rPr>
              <a:t>Biserial</a:t>
            </a:r>
            <a:r>
              <a:rPr lang="en-US" dirty="0">
                <a:solidFill>
                  <a:srgbClr val="113480"/>
                </a:solidFill>
              </a:rPr>
              <a:t> correlation</a:t>
            </a:r>
            <a:endParaRPr lang="en-US" sz="2400" dirty="0">
              <a:solidFill>
                <a:srgbClr val="113480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Relationship between an artificial dichotomous variable and a continuous variable</a:t>
            </a:r>
            <a:endParaRPr lang="en-US" i="1" dirty="0">
              <a:solidFill>
                <a:srgbClr val="E8751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Ex. Whether basketball players scored more than 10 points or 10 points or less in a game related to height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2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Types of Correlations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Correlation approximations</a:t>
            </a:r>
            <a:endParaRPr lang="en-US" sz="24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Phi coefficient</a:t>
            </a:r>
            <a:endParaRPr lang="en-US" sz="2400" dirty="0">
              <a:solidFill>
                <a:srgbClr val="113480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Approximate relationship between two dichotomous variables</a:t>
            </a:r>
            <a:endParaRPr lang="en-US" i="1" dirty="0">
              <a:solidFill>
                <a:srgbClr val="E8751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Ex. Homeowner (or not) related to employed or unemployed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Cramer’s V</a:t>
            </a:r>
            <a:endParaRPr lang="en-US" sz="2400" dirty="0">
              <a:solidFill>
                <a:srgbClr val="113480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Relationship between two nominal variables with at least one variable have more than 2 levels</a:t>
            </a:r>
            <a:endParaRPr lang="en-US" i="1" dirty="0">
              <a:solidFill>
                <a:srgbClr val="E8751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Ex. Area of city related to ethnicity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3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4096</TotalTime>
  <Words>1182</Words>
  <Application>Microsoft Office PowerPoint</Application>
  <PresentationFormat>On-screen Show (4:3)</PresentationFormat>
  <Paragraphs>268</Paragraphs>
  <Slides>28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Helvetica</vt:lpstr>
      <vt:lpstr>Lucida Grande</vt:lpstr>
      <vt:lpstr>Wingdings</vt:lpstr>
      <vt:lpstr>Office Theme</vt:lpstr>
      <vt:lpstr>Equation</vt:lpstr>
      <vt:lpstr>Correlations</vt:lpstr>
      <vt:lpstr>Types of Correlations</vt:lpstr>
      <vt:lpstr>Scatterplot Examination </vt:lpstr>
      <vt:lpstr>Effect Size as Strength</vt:lpstr>
      <vt:lpstr>PowerPoint Presentation</vt:lpstr>
      <vt:lpstr>The Correlation Coefficient</vt:lpstr>
      <vt:lpstr>Correlation Continuum  </vt:lpstr>
      <vt:lpstr>Types of Correlations</vt:lpstr>
      <vt:lpstr>Types of Correlations</vt:lpstr>
      <vt:lpstr>Types of Correlations</vt:lpstr>
      <vt:lpstr>Cautions about Correlations</vt:lpstr>
      <vt:lpstr>Simple Linear Regression</vt:lpstr>
      <vt:lpstr>Simple Linear Regression</vt:lpstr>
      <vt:lpstr>Simple Linear Regression</vt:lpstr>
      <vt:lpstr>Correlation to Regression</vt:lpstr>
      <vt:lpstr>Simple Linear Regression</vt:lpstr>
      <vt:lpstr>General Linear Model</vt:lpstr>
      <vt:lpstr>General Linear Model</vt:lpstr>
      <vt:lpstr>General Linear Model</vt:lpstr>
      <vt:lpstr>PowerPoint Presentation</vt:lpstr>
      <vt:lpstr>Standardized Equation</vt:lpstr>
      <vt:lpstr>Simple Linear Regression</vt:lpstr>
      <vt:lpstr>Nominal Predictors</vt:lpstr>
      <vt:lpstr>Original Coding</vt:lpstr>
      <vt:lpstr>Dummy Coding</vt:lpstr>
      <vt:lpstr>Post-hoc Tests</vt:lpstr>
      <vt:lpstr>Discrete Predictors</vt:lpstr>
      <vt:lpstr>Regression 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200</cp:revision>
  <cp:lastPrinted>2014-04-03T00:48:08Z</cp:lastPrinted>
  <dcterms:created xsi:type="dcterms:W3CDTF">2014-04-02T23:00:51Z</dcterms:created>
  <dcterms:modified xsi:type="dcterms:W3CDTF">2021-07-27T13:07:07Z</dcterms:modified>
</cp:coreProperties>
</file>