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03" r:id="rId2"/>
    <p:sldId id="573" r:id="rId3"/>
    <p:sldId id="574" r:id="rId4"/>
    <p:sldId id="575" r:id="rId5"/>
    <p:sldId id="318" r:id="rId6"/>
    <p:sldId id="490" r:id="rId7"/>
    <p:sldId id="491" r:id="rId8"/>
    <p:sldId id="493" r:id="rId9"/>
    <p:sldId id="492" r:id="rId10"/>
    <p:sldId id="494" r:id="rId11"/>
    <p:sldId id="502" r:id="rId12"/>
    <p:sldId id="497" r:id="rId13"/>
    <p:sldId id="499" r:id="rId14"/>
    <p:sldId id="503" r:id="rId15"/>
    <p:sldId id="544" r:id="rId16"/>
    <p:sldId id="545" r:id="rId17"/>
    <p:sldId id="568" r:id="rId18"/>
    <p:sldId id="569" r:id="rId19"/>
    <p:sldId id="570" r:id="rId20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F8923"/>
    <a:srgbClr val="113480"/>
    <a:srgbClr val="F16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88"/>
    <p:restoredTop sz="94673"/>
  </p:normalViewPr>
  <p:slideViewPr>
    <p:cSldViewPr>
      <p:cViewPr varScale="1">
        <p:scale>
          <a:sx n="73" d="100"/>
          <a:sy n="73" d="100"/>
        </p:scale>
        <p:origin x="88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E9432-7952-4E47-9DC3-736DAD6E2EDC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25247-8FD2-41D8-92B1-3360A0B5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4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A1F84-9AB5-4488-B4A5-A109C9BA3F76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444" y="3330482"/>
            <a:ext cx="7387187" cy="3154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C1AEA-586B-49F2-9424-8431D8390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8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54243" indent="-290093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60374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24523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88672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D876F62C-0467-4EF4-AD7B-19598A2F0E0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4828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/>
              <a:ea typeface="Geneva"/>
              <a:cs typeface="Geneva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763A655-AF29-41B1-9F14-1B61D79D4AB7}" type="slidenum">
              <a:rPr lang="en-US" altLang="en-US" sz="1200">
                <a:latin typeface="Lucida Grande"/>
                <a:ea typeface="Geneva"/>
                <a:cs typeface="Geneva"/>
              </a:rPr>
              <a:pPr/>
              <a:t>2</a:t>
            </a:fld>
            <a:endParaRPr lang="en-US" altLang="en-US" sz="1200">
              <a:latin typeface="Lucida Grande"/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2571417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/>
              <a:ea typeface="Geneva"/>
              <a:cs typeface="Geneva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763A655-AF29-41B1-9F14-1B61D79D4AB7}" type="slidenum">
              <a:rPr lang="en-US" altLang="en-US" sz="1200">
                <a:latin typeface="Lucida Grande"/>
                <a:ea typeface="Geneva"/>
                <a:cs typeface="Geneva"/>
              </a:rPr>
              <a:pPr/>
              <a:t>3</a:t>
            </a:fld>
            <a:endParaRPr lang="en-US" altLang="en-US" sz="1200">
              <a:latin typeface="Lucida Grande"/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1383298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/>
              <a:ea typeface="Geneva"/>
              <a:cs typeface="Geneva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763A655-AF29-41B1-9F14-1B61D79D4AB7}" type="slidenum">
              <a:rPr lang="en-US" altLang="en-US" sz="1200">
                <a:latin typeface="Lucida Grande"/>
                <a:ea typeface="Geneva"/>
                <a:cs typeface="Geneva"/>
              </a:rPr>
              <a:pPr/>
              <a:t>4</a:t>
            </a:fld>
            <a:endParaRPr lang="en-US" altLang="en-US" sz="1200">
              <a:latin typeface="Lucida Grande"/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2853879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067577B-34CE-4C36-B3B5-7BD78836B63E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126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6E61787F-060E-497E-919F-E4EB12B2504C}" type="slidenum">
              <a:rPr lang="en-US" altLang="en-US" sz="1200"/>
              <a:pPr/>
              <a:t>15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79700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8A049AD0-5CE7-4192-8878-35BB45C2FCD3}" type="slidenum">
              <a:rPr lang="en-US" altLang="en-US" sz="1200"/>
              <a:pPr/>
              <a:t>17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6362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6E61787F-060E-497E-919F-E4EB12B2504C}" type="slidenum">
              <a:rPr lang="en-US" altLang="en-US" sz="1200"/>
              <a:pPr/>
              <a:t>19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5365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23622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rgbClr val="F1612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4C8A-EC4F-4CDB-BD8D-57BF0B873EDF}" type="datetime1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52400"/>
            <a:ext cx="2209800" cy="201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26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D49B-AE87-4B56-B058-A6F8502FD244}" type="datetime1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9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7AD0-7D94-4AA9-A458-2235480340D6}" type="datetime1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1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863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/>
          <a:lstStyle>
            <a:lvl1pPr marL="0" indent="0">
              <a:buNone/>
              <a:defRPr>
                <a:solidFill>
                  <a:srgbClr val="002060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>
                <a:solidFill>
                  <a:srgbClr val="F16121"/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>
                <a:solidFill>
                  <a:srgbClr val="002060"/>
                </a:solidFill>
              </a:defRPr>
            </a:lvl4pPr>
            <a:lvl5pPr marL="1828800" indent="0">
              <a:buNone/>
              <a:defRPr>
                <a:solidFill>
                  <a:srgbClr val="F1612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A8D8-3930-44FE-8B25-836FDDF2C130}" type="datetime1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125164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86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2A5B-324B-42CB-B5A1-18A2753A9DBC}" type="datetime1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6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B063-1E03-4A51-A5D5-5C03B2BAB223}" type="datetime1">
              <a:rPr lang="en-US" smtClean="0"/>
              <a:pPr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7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0A8-4F2D-4543-A86D-CFA8BE4D0781}" type="datetime1">
              <a:rPr lang="en-US" smtClean="0"/>
              <a:pPr/>
              <a:t>7/6/2023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4C33-20E9-4341-8394-8E60B8B233AB}" type="datetime1">
              <a:rPr lang="en-US" smtClean="0"/>
              <a:pPr/>
              <a:t>7/6/2023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4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BEEE-1B16-49D2-A260-DB1B091C121E}" type="datetime1">
              <a:rPr lang="en-US" smtClean="0"/>
              <a:pPr/>
              <a:t>7/6/2023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6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750D-AB7C-463E-AC35-2C963F687880}" type="datetime1">
              <a:rPr lang="en-US" smtClean="0"/>
              <a:pPr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3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E40E-7C6C-4DF9-BF13-CCAD923FCAA4}" type="datetime1">
              <a:rPr lang="en-US" smtClean="0"/>
              <a:pPr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5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E53AA-AA87-4BAF-A09B-47EA33DB2C54}" type="datetime1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0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752600"/>
            <a:ext cx="7848600" cy="228600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latin typeface="Helvetica" pitchFamily="34" charset="0"/>
                <a:cs typeface="Helvetica" pitchFamily="34" charset="0"/>
              </a:rPr>
              <a:t>ANOVA Introduction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304800"/>
            <a:ext cx="5486400" cy="114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Statistics for the Behavioral Sciences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8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54"/>
    </mc:Choice>
    <mc:Fallback xmlns="">
      <p:transition spd="slow" advTm="3755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ANOVA Assumptions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ANOVA assumptions of concern: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Random sample from population of interest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Independence of observations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Normality, if less than 30 observations in a group </a:t>
            </a:r>
          </a:p>
          <a:p>
            <a:pPr lvl="2">
              <a:defRPr/>
            </a:pPr>
            <a:r>
              <a:rPr lang="en-US" altLang="en-US" i="1" dirty="0"/>
              <a:t>N</a:t>
            </a:r>
            <a:r>
              <a:rPr lang="en-US" altLang="en-US" dirty="0"/>
              <a:t> = 30+, we assume a normal distribution (CLT)</a:t>
            </a:r>
            <a:endParaRPr lang="en-US" dirty="0">
              <a:solidFill>
                <a:srgbClr val="E87511"/>
              </a:solidFill>
            </a:endParaRP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Independency of populations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Equal variances among the populations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Assumed equal if sample sizes are equal</a:t>
            </a:r>
            <a:endParaRPr lang="en-US" dirty="0">
              <a:solidFill>
                <a:srgbClr val="F16121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Unequal </a:t>
            </a:r>
            <a:r>
              <a:rPr lang="en-US" i="1" dirty="0"/>
              <a:t>N</a:t>
            </a:r>
            <a:r>
              <a:rPr lang="en-US" dirty="0"/>
              <a:t>’s: Congruent = lower </a:t>
            </a:r>
            <a:r>
              <a:rPr lang="el-GR" dirty="0"/>
              <a:t>α</a:t>
            </a:r>
            <a:r>
              <a:rPr lang="en-US" dirty="0"/>
              <a:t>; incongruent = higher </a:t>
            </a:r>
            <a:r>
              <a:rPr lang="el-GR" dirty="0"/>
              <a:t>α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3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ANOVA </a:t>
            </a:r>
            <a:r>
              <a:rPr lang="en-US" altLang="en-US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F</a:t>
            </a: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-Tests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One-way between groups ANOVA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Two-way between groups ANOVA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One-way within groups ANOVA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Mixed model ANOVA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7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Two-Way ANOVA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“Two-way” indicates 2 independent variables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Each IV has many levels (groups or samples)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Used to compare two independent variables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Results in three general hypotheses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 marL="630238" lvl="1" indent="-173038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Tests all hypotheses simultaneously on one DV</a:t>
            </a: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9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Two-Way ANOVA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Look at interaction first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If reject the null hypotheses, then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Conduct post-hoc tests</a:t>
            </a: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8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ANOVA </a:t>
            </a:r>
            <a:r>
              <a:rPr lang="en-US" altLang="en-US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F</a:t>
            </a: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-Tests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One-way between groups ANOVA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Two-way between groups ANOVA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One-way within groups ANOVA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Mixed model ANOVA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6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43" t="27953" r="32788" b="50577"/>
          <a:stretch>
            <a:fillRect/>
          </a:stretch>
        </p:blipFill>
        <p:spPr bwMode="auto">
          <a:xfrm>
            <a:off x="1555750" y="2209800"/>
            <a:ext cx="6453188" cy="391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60338" y="228600"/>
            <a:ext cx="784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3600" b="1" i="1" kern="0" dirty="0">
                <a:solidFill>
                  <a:srgbClr val="10014F"/>
                </a:solidFill>
                <a:latin typeface="Helvetica" pitchFamily="34" charset="0"/>
                <a:cs typeface="Helvetica" pitchFamily="34" charset="0"/>
              </a:rPr>
              <a:t>F</a:t>
            </a:r>
            <a:r>
              <a:rPr lang="en-US" sz="3600" b="1" kern="0" dirty="0">
                <a:solidFill>
                  <a:srgbClr val="10014F"/>
                </a:solidFill>
                <a:latin typeface="Helvetica" pitchFamily="34" charset="0"/>
                <a:cs typeface="Helvetica" pitchFamily="34" charset="0"/>
              </a:rPr>
              <a:t>-Tests</a:t>
            </a:r>
          </a:p>
        </p:txBody>
      </p:sp>
      <p:sp>
        <p:nvSpPr>
          <p:cNvPr id="11268" name="TextBox 6"/>
          <p:cNvSpPr txBox="1">
            <a:spLocks noChangeArrowheads="1"/>
          </p:cNvSpPr>
          <p:nvPr/>
        </p:nvSpPr>
        <p:spPr bwMode="auto">
          <a:xfrm>
            <a:off x="433388" y="1752600"/>
            <a:ext cx="693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&gt;"/>
              <a:defRPr sz="3200">
                <a:solidFill>
                  <a:srgbClr val="1862B2"/>
                </a:solidFill>
                <a:latin typeface="Helvetica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Font typeface="Lucida Grande" pitchFamily="1" charset="0"/>
              <a:buChar char="•"/>
              <a:defRPr sz="2800">
                <a:solidFill>
                  <a:srgbClr val="3EBD86"/>
                </a:solidFill>
                <a:latin typeface="Helvetica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&gt;"/>
              <a:defRPr sz="24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E87511"/>
                </a:solidFill>
                <a:latin typeface="Lucida Grande" pitchFamily="1" charset="0"/>
              </a:rPr>
              <a:t>Repeated measures design</a:t>
            </a:r>
          </a:p>
        </p:txBody>
      </p:sp>
    </p:spTree>
    <p:extLst>
      <p:ext uri="{BB962C8B-B14F-4D97-AF65-F5344CB8AC3E}">
        <p14:creationId xmlns:p14="http://schemas.microsoft.com/office/powerpoint/2010/main" val="1911108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RM ANOVA Assumptions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RM ANOVA assumptions of concern: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Random sample from population of interest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Independence of observations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Normality, if less than 30 observations in any group (sample)</a:t>
            </a:r>
          </a:p>
          <a:p>
            <a:pPr lvl="2">
              <a:defRPr/>
            </a:pP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N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= 30+, we assume a normal distribution (CLT)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FF0000"/>
                </a:solidFill>
              </a:rPr>
              <a:t>Dependency of populations (check for correlation)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FF0000"/>
                </a:solidFill>
              </a:rPr>
              <a:t>Equal variances between the populations</a:t>
            </a:r>
          </a:p>
          <a:p>
            <a:pPr lvl="2">
              <a:defRPr/>
            </a:pPr>
            <a:r>
              <a:rPr lang="en-US" dirty="0">
                <a:solidFill>
                  <a:srgbClr val="FF0000"/>
                </a:solidFill>
              </a:rPr>
              <a:t>Assumed equal if sample sizes are equal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8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60338" y="228600"/>
            <a:ext cx="784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3600" b="1" i="1" kern="0" dirty="0">
                <a:solidFill>
                  <a:srgbClr val="10014F"/>
                </a:solidFill>
                <a:latin typeface="Helvetica" pitchFamily="34" charset="0"/>
                <a:cs typeface="Helvetica" pitchFamily="34" charset="0"/>
              </a:rPr>
              <a:t>F</a:t>
            </a:r>
            <a:r>
              <a:rPr lang="en-US" sz="3600" b="1" kern="0" dirty="0">
                <a:solidFill>
                  <a:srgbClr val="10014F"/>
                </a:solidFill>
                <a:latin typeface="Helvetica" pitchFamily="34" charset="0"/>
                <a:cs typeface="Helvetica" pitchFamily="34" charset="0"/>
              </a:rPr>
              <a:t>-Tests</a:t>
            </a:r>
            <a:endParaRPr lang="en-US" sz="3600" b="1" i="1" kern="0" dirty="0">
              <a:solidFill>
                <a:srgbClr val="10014F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915400" cy="4953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sz="3400" dirty="0">
                <a:solidFill>
                  <a:srgbClr val="113480"/>
                </a:solidFill>
              </a:rPr>
              <a:t>Source table of variation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356047"/>
              </p:ext>
            </p:extLst>
          </p:nvPr>
        </p:nvGraphicFramePr>
        <p:xfrm>
          <a:off x="533400" y="2438400"/>
          <a:ext cx="8077200" cy="3143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Source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7511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>
                          <a:solidFill>
                            <a:schemeClr val="tx1"/>
                          </a:solidFill>
                        </a:rPr>
                        <a:t>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7511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err="1">
                          <a:solidFill>
                            <a:schemeClr val="tx1"/>
                          </a:solidFill>
                        </a:rPr>
                        <a:t>df</a:t>
                      </a:r>
                      <a:endParaRPr lang="en-US" sz="32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7511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>
                          <a:solidFill>
                            <a:schemeClr val="tx1"/>
                          </a:solidFill>
                        </a:rPr>
                        <a:t>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7511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7511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Between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SS</a:t>
                      </a:r>
                      <a:r>
                        <a:rPr lang="en-US" sz="2400" i="1" baseline="-25000" dirty="0">
                          <a:solidFill>
                            <a:schemeClr val="tx1"/>
                          </a:solidFill>
                        </a:rPr>
                        <a:t>b/t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solidFill>
                            <a:schemeClr val="tx1"/>
                          </a:solidFill>
                        </a:rPr>
                        <a:t>df</a:t>
                      </a:r>
                      <a:r>
                        <a:rPr lang="en-US" sz="2400" i="1" baseline="-25000" dirty="0" err="1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400" i="1" baseline="-25000" dirty="0">
                          <a:solidFill>
                            <a:schemeClr val="tx1"/>
                          </a:solidFill>
                        </a:rPr>
                        <a:t>/t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lang="en-US" sz="2400" i="1" baseline="-25000" dirty="0">
                          <a:solidFill>
                            <a:schemeClr val="tx1"/>
                          </a:solidFill>
                        </a:rPr>
                        <a:t>b/t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F-</a:t>
                      </a:r>
                      <a:r>
                        <a:rPr lang="en-US" sz="2400" i="1" baseline="0" dirty="0">
                          <a:solidFill>
                            <a:schemeClr val="tx1"/>
                          </a:solidFill>
                        </a:rPr>
                        <a:t>stat</a:t>
                      </a:r>
                      <a:endParaRPr lang="en-US" sz="24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Subjects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solidFill>
                            <a:schemeClr val="tx1"/>
                          </a:solidFill>
                        </a:rPr>
                        <a:t>SS</a:t>
                      </a:r>
                      <a:r>
                        <a:rPr lang="en-US" sz="2400" i="1" baseline="-25000" dirty="0" err="1">
                          <a:solidFill>
                            <a:schemeClr val="tx1"/>
                          </a:solidFill>
                        </a:rPr>
                        <a:t>subj</a:t>
                      </a:r>
                      <a:endParaRPr lang="en-US" sz="240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df</a:t>
                      </a:r>
                      <a:r>
                        <a:rPr lang="en-US" sz="2400" i="1" baseline="-25000" dirty="0">
                          <a:solidFill>
                            <a:schemeClr val="tx1"/>
                          </a:solidFill>
                        </a:rPr>
                        <a:t>subj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err="1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lang="en-US" sz="2400" i="1" baseline="-25000" dirty="0" err="1">
                          <a:solidFill>
                            <a:schemeClr val="tx1"/>
                          </a:solidFill>
                        </a:rPr>
                        <a:t>subj</a:t>
                      </a:r>
                      <a:endParaRPr lang="en-US" sz="240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F-</a:t>
                      </a:r>
                      <a:r>
                        <a:rPr lang="en-US" sz="2400" i="1" baseline="0" dirty="0">
                          <a:solidFill>
                            <a:schemeClr val="tx1"/>
                          </a:solidFill>
                        </a:rPr>
                        <a:t>stat</a:t>
                      </a:r>
                      <a:endParaRPr lang="en-US" sz="24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Within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err="1">
                          <a:solidFill>
                            <a:schemeClr val="tx1"/>
                          </a:solidFill>
                        </a:rPr>
                        <a:t>SS</a:t>
                      </a:r>
                      <a:r>
                        <a:rPr lang="en-US" sz="2400" i="1" baseline="-25000" dirty="0" err="1">
                          <a:solidFill>
                            <a:schemeClr val="tx1"/>
                          </a:solidFill>
                        </a:rPr>
                        <a:t>w</a:t>
                      </a:r>
                      <a:r>
                        <a:rPr lang="en-US" sz="2400" i="1" baseline="-25000" dirty="0">
                          <a:solidFill>
                            <a:schemeClr val="tx1"/>
                          </a:solidFill>
                        </a:rPr>
                        <a:t>/i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err="1">
                          <a:solidFill>
                            <a:schemeClr val="tx1"/>
                          </a:solidFill>
                        </a:rPr>
                        <a:t>df</a:t>
                      </a:r>
                      <a:r>
                        <a:rPr lang="en-US" sz="2400" i="1" baseline="-25000" dirty="0" err="1">
                          <a:solidFill>
                            <a:schemeClr val="tx1"/>
                          </a:solidFill>
                        </a:rPr>
                        <a:t>w</a:t>
                      </a:r>
                      <a:r>
                        <a:rPr lang="en-US" sz="2400" i="1" baseline="-25000" dirty="0">
                          <a:solidFill>
                            <a:schemeClr val="tx1"/>
                          </a:solidFill>
                        </a:rPr>
                        <a:t>/i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err="1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lang="en-US" sz="2400" i="1" baseline="-25000" dirty="0" err="1">
                          <a:solidFill>
                            <a:schemeClr val="tx1"/>
                          </a:solidFill>
                        </a:rPr>
                        <a:t>w</a:t>
                      </a:r>
                      <a:r>
                        <a:rPr lang="en-US" sz="2400" i="1" baseline="-25000" dirty="0">
                          <a:solidFill>
                            <a:schemeClr val="tx1"/>
                          </a:solidFill>
                        </a:rPr>
                        <a:t>/i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1" dirty="0">
                          <a:solidFill>
                            <a:schemeClr val="tx1"/>
                          </a:solidFill>
                        </a:rPr>
                        <a:t>SS</a:t>
                      </a:r>
                      <a:r>
                        <a:rPr lang="en-US" sz="3200" i="1" baseline="-25000" dirty="0">
                          <a:solidFill>
                            <a:schemeClr val="tx1"/>
                          </a:solidFill>
                        </a:rPr>
                        <a:t>tot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1" dirty="0" err="1">
                          <a:solidFill>
                            <a:schemeClr val="tx1"/>
                          </a:solidFill>
                        </a:rPr>
                        <a:t>df</a:t>
                      </a:r>
                      <a:r>
                        <a:rPr lang="en-US" sz="3200" i="1" baseline="-25000" dirty="0" err="1">
                          <a:solidFill>
                            <a:schemeClr val="tx1"/>
                          </a:solidFill>
                        </a:rPr>
                        <a:t>tot</a:t>
                      </a:r>
                      <a:endParaRPr lang="en-US" sz="320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6505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ANOVA </a:t>
            </a:r>
            <a:r>
              <a:rPr lang="en-US" altLang="en-US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F</a:t>
            </a: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-Tests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One-way between groups ANOVA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Two-way between groups ANOVA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One-way within groups ANOVA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Mixed model ANOVA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9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60338" y="228600"/>
            <a:ext cx="784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3600" b="1" i="1" kern="0" dirty="0">
                <a:solidFill>
                  <a:srgbClr val="10014F"/>
                </a:solidFill>
                <a:latin typeface="Helvetica" pitchFamily="34" charset="0"/>
                <a:cs typeface="Helvetica" pitchFamily="34" charset="0"/>
              </a:rPr>
              <a:t>F</a:t>
            </a:r>
            <a:r>
              <a:rPr lang="en-US" sz="3600" b="1" kern="0" dirty="0">
                <a:solidFill>
                  <a:srgbClr val="10014F"/>
                </a:solidFill>
                <a:latin typeface="Helvetica" pitchFamily="34" charset="0"/>
                <a:cs typeface="Helvetica" pitchFamily="34" charset="0"/>
              </a:rPr>
              <a:t>-Tests</a:t>
            </a:r>
          </a:p>
        </p:txBody>
      </p:sp>
      <p:sp>
        <p:nvSpPr>
          <p:cNvPr id="11268" name="TextBox 6"/>
          <p:cNvSpPr txBox="1">
            <a:spLocks noChangeArrowheads="1"/>
          </p:cNvSpPr>
          <p:nvPr/>
        </p:nvSpPr>
        <p:spPr bwMode="auto">
          <a:xfrm>
            <a:off x="433388" y="1752600"/>
            <a:ext cx="693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&gt;"/>
              <a:defRPr sz="3200">
                <a:solidFill>
                  <a:srgbClr val="1862B2"/>
                </a:solidFill>
                <a:latin typeface="Helvetica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Font typeface="Lucida Grande" pitchFamily="1" charset="0"/>
              <a:buChar char="•"/>
              <a:defRPr sz="2800">
                <a:solidFill>
                  <a:srgbClr val="3EBD86"/>
                </a:solidFill>
                <a:latin typeface="Helvetica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&gt;"/>
              <a:defRPr sz="24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E87511"/>
                </a:solidFill>
                <a:latin typeface="Lucida Grande" pitchFamily="1" charset="0"/>
              </a:rPr>
              <a:t>Mixed model design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4E15A6-9D7C-4921-AB28-4321C77BB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775" y="2590800"/>
            <a:ext cx="8368449" cy="275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11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2227" y="3810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rPr>
              <a:t>ANOVA</a:t>
            </a:r>
          </a:p>
        </p:txBody>
      </p:sp>
      <p:sp>
        <p:nvSpPr>
          <p:cNvPr id="41987" name="Content Placeholder 2"/>
          <p:cNvSpPr txBox="1">
            <a:spLocks/>
          </p:cNvSpPr>
          <p:nvPr/>
        </p:nvSpPr>
        <p:spPr bwMode="auto">
          <a:xfrm>
            <a:off x="381000" y="1981200"/>
            <a:ext cx="8534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71550" indent="-5143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93813" indent="-403225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81163" indent="-385763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0100" indent="-3873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73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845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417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989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113480"/>
                </a:solidFill>
              </a:rPr>
              <a:t>When to use: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113480"/>
                </a:solidFill>
              </a:rPr>
              <a:t>ANOVA</a:t>
            </a:r>
            <a:endParaRPr lang="en-US" altLang="en-US" sz="2600" dirty="0"/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Have only categorical predictors </a:t>
            </a:r>
            <a:r>
              <a:rPr lang="en-US" altLang="en-US" sz="2000" dirty="0">
                <a:sym typeface="Symbol" panose="05050102010706020507" pitchFamily="18" charset="2"/>
              </a:rPr>
              <a:t>(don’t restrict the range)</a:t>
            </a:r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Predictor has multiple levels </a:t>
            </a:r>
            <a:r>
              <a:rPr lang="en-US" altLang="en-US" sz="2000" dirty="0">
                <a:sym typeface="Symbol" panose="05050102010706020507" pitchFamily="18" charset="2"/>
              </a:rPr>
              <a:t>(post-hoc test options)</a:t>
            </a:r>
            <a:endParaRPr lang="en-US" altLang="en-US" sz="2400" dirty="0">
              <a:solidFill>
                <a:srgbClr val="E87511"/>
              </a:solidFill>
              <a:sym typeface="Symbol" panose="05050102010706020507" pitchFamily="18" charset="2"/>
            </a:endParaRPr>
          </a:p>
          <a:p>
            <a:pPr lvl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Are measuring observations multiple times </a:t>
            </a:r>
            <a:r>
              <a:rPr lang="en-US" altLang="en-US" sz="2000" dirty="0">
                <a:sym typeface="Symbol" panose="05050102010706020507" pitchFamily="18" charset="2"/>
              </a:rPr>
              <a:t>(RM designs)</a:t>
            </a:r>
            <a:endParaRPr lang="en-US" altLang="en-US" sz="2000" dirty="0">
              <a:solidFill>
                <a:srgbClr val="E87511"/>
              </a:solidFill>
              <a:sym typeface="Symbol" panose="05050102010706020507" pitchFamily="18" charset="2"/>
            </a:endParaRPr>
          </a:p>
          <a:p>
            <a:pPr lvl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Need a measure for equal variance assumption</a:t>
            </a:r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E87511"/>
              </a:solidFill>
              <a:sym typeface="Symbol" panose="05050102010706020507" pitchFamily="18" charset="2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HDFS 7070 - Bubb, R.</a:t>
            </a:r>
          </a:p>
        </p:txBody>
      </p:sp>
    </p:spTree>
    <p:extLst>
      <p:ext uri="{BB962C8B-B14F-4D97-AF65-F5344CB8AC3E}">
        <p14:creationId xmlns:p14="http://schemas.microsoft.com/office/powerpoint/2010/main" val="3694091405"/>
      </p:ext>
    </p:extLst>
  </p:cSld>
  <p:clrMapOvr>
    <a:masterClrMapping/>
  </p:clrMapOvr>
  <p:transition spd="slow" advTm="9446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2227" y="3810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rPr>
              <a:t>ANOVA</a:t>
            </a:r>
          </a:p>
        </p:txBody>
      </p:sp>
      <p:sp>
        <p:nvSpPr>
          <p:cNvPr id="41987" name="Content Placeholder 2"/>
          <p:cNvSpPr txBox="1">
            <a:spLocks/>
          </p:cNvSpPr>
          <p:nvPr/>
        </p:nvSpPr>
        <p:spPr bwMode="auto">
          <a:xfrm>
            <a:off x="381000" y="1981200"/>
            <a:ext cx="8534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71550" indent="-5143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93813" indent="-403225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81163" indent="-385763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0100" indent="-3873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73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845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417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989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113480"/>
                </a:solidFill>
              </a:rPr>
              <a:t>Limitations: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113480"/>
                </a:solidFill>
              </a:rPr>
              <a:t>ANOVA</a:t>
            </a:r>
            <a:endParaRPr lang="en-US" altLang="en-US" sz="2600" dirty="0"/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Doesn’t support continuous predictors</a:t>
            </a:r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No measure of SEE for individuals</a:t>
            </a:r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Limited to three predictors</a:t>
            </a:r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Fewer diagnostic options in statistical packages</a:t>
            </a:r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Interaction post-</a:t>
            </a:r>
            <a:r>
              <a:rPr lang="en-US" altLang="en-US" sz="2400" dirty="0" err="1">
                <a:solidFill>
                  <a:srgbClr val="E87511"/>
                </a:solidFill>
                <a:sym typeface="Symbol" panose="05050102010706020507" pitchFamily="18" charset="2"/>
              </a:rPr>
              <a:t>hocs</a:t>
            </a: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 can be more difficult to calculate</a:t>
            </a:r>
          </a:p>
          <a:p>
            <a:pPr marL="457200" lvl="1" indent="0" eaLnBrk="1" hangingPunct="1">
              <a:buClrTx/>
              <a:buSzTx/>
              <a:buNone/>
            </a:pPr>
            <a:endParaRPr lang="en-US" altLang="en-US" sz="800" dirty="0">
              <a:solidFill>
                <a:srgbClr val="E87511"/>
              </a:solidFill>
              <a:sym typeface="Symbol" panose="05050102010706020507" pitchFamily="18" charset="2"/>
            </a:endParaRPr>
          </a:p>
          <a:p>
            <a:pPr marL="457200" lvl="1" indent="-457200">
              <a:buClrTx/>
              <a:buSzTx/>
              <a:buNone/>
            </a:pPr>
            <a:endParaRPr lang="en-US" altLang="en-US" sz="2400" dirty="0">
              <a:solidFill>
                <a:srgbClr val="E87511"/>
              </a:solidFill>
              <a:sym typeface="Symbol" panose="05050102010706020507" pitchFamily="18" charset="2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HDFS 7070 - Bubb, R.</a:t>
            </a:r>
          </a:p>
        </p:txBody>
      </p:sp>
    </p:spTree>
    <p:extLst>
      <p:ext uri="{BB962C8B-B14F-4D97-AF65-F5344CB8AC3E}">
        <p14:creationId xmlns:p14="http://schemas.microsoft.com/office/powerpoint/2010/main" val="284958900"/>
      </p:ext>
    </p:extLst>
  </p:cSld>
  <p:clrMapOvr>
    <a:masterClrMapping/>
  </p:clrMapOvr>
  <p:transition spd="slow" advTm="9446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2227" y="3810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rPr>
              <a:t>ANOVA</a:t>
            </a:r>
          </a:p>
        </p:txBody>
      </p:sp>
      <p:sp>
        <p:nvSpPr>
          <p:cNvPr id="41987" name="Content Placeholder 2"/>
          <p:cNvSpPr txBox="1">
            <a:spLocks/>
          </p:cNvSpPr>
          <p:nvPr/>
        </p:nvSpPr>
        <p:spPr bwMode="auto">
          <a:xfrm>
            <a:off x="381000" y="1981200"/>
            <a:ext cx="8534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71550" indent="-5143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93813" indent="-403225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81163" indent="-385763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0100" indent="-3873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73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845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417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989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113480"/>
                </a:solidFill>
              </a:rPr>
              <a:t>Things to look for in ANOVA-type studies</a:t>
            </a:r>
            <a:endParaRPr lang="en-US" altLang="en-US" sz="2600" dirty="0"/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Correct ANOVA model</a:t>
            </a:r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Alpha inflation</a:t>
            </a:r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Correct interaction interpretations</a:t>
            </a:r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Post-hoc tests</a:t>
            </a:r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Effect sizes</a:t>
            </a:r>
          </a:p>
          <a:p>
            <a:pPr marL="457200" lvl="1" indent="0" eaLnBrk="1" hangingPunct="1">
              <a:buClrTx/>
              <a:buSzTx/>
              <a:buNone/>
            </a:pPr>
            <a:endParaRPr lang="en-US" altLang="en-US" sz="800" dirty="0">
              <a:solidFill>
                <a:srgbClr val="E87511"/>
              </a:solidFill>
              <a:sym typeface="Symbol" panose="05050102010706020507" pitchFamily="18" charset="2"/>
            </a:endParaRPr>
          </a:p>
          <a:p>
            <a:pPr marL="457200" lvl="1" indent="-457200">
              <a:buClrTx/>
              <a:buSzTx/>
              <a:buNone/>
            </a:pPr>
            <a:endParaRPr lang="en-US" altLang="en-US" sz="2400" dirty="0">
              <a:solidFill>
                <a:srgbClr val="E87511"/>
              </a:solidFill>
              <a:sym typeface="Symbol" panose="05050102010706020507" pitchFamily="18" charset="2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HDFS 7070 - Bubb, R.</a:t>
            </a:r>
          </a:p>
        </p:txBody>
      </p:sp>
    </p:spTree>
    <p:extLst>
      <p:ext uri="{BB962C8B-B14F-4D97-AF65-F5344CB8AC3E}">
        <p14:creationId xmlns:p14="http://schemas.microsoft.com/office/powerpoint/2010/main" val="300122365"/>
      </p:ext>
    </p:extLst>
  </p:cSld>
  <p:clrMapOvr>
    <a:masterClrMapping/>
  </p:clrMapOvr>
  <p:transition spd="slow" advTm="9446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ANOVA </a:t>
            </a:r>
            <a:r>
              <a:rPr lang="en-US" altLang="en-US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F</a:t>
            </a: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-Tests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One-way between groups ANOVA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Two-way between groups ANOVA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One-way within groups ANOVA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Mixed model ANOVA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7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ANOVA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Used to compare 2+ groups (samples)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No population information is known for any group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Typically assume the pop. differences is 0 </a:t>
            </a:r>
            <a:r>
              <a:rPr lang="en-US" altLang="en-US" dirty="0"/>
              <a:t>(</a:t>
            </a:r>
            <a:r>
              <a:rPr lang="en-US" altLang="en-US" i="1" dirty="0"/>
              <a:t>H</a:t>
            </a:r>
            <a:r>
              <a:rPr lang="en-US" altLang="en-US" baseline="-25000" dirty="0"/>
              <a:t>0</a:t>
            </a:r>
            <a:r>
              <a:rPr lang="en-US" altLang="en-US" dirty="0"/>
              <a:t>)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altLang="en-US" i="1" dirty="0"/>
              <a:t>H</a:t>
            </a:r>
            <a:r>
              <a:rPr lang="en-US" altLang="en-US" baseline="-25000" dirty="0"/>
              <a:t>0</a:t>
            </a:r>
            <a:r>
              <a:rPr lang="en-US" altLang="en-US" dirty="0"/>
              <a:t>: </a:t>
            </a:r>
            <a:r>
              <a:rPr lang="en-US" altLang="en-US" i="1" dirty="0"/>
              <a:t>μ</a:t>
            </a:r>
            <a:r>
              <a:rPr lang="en-US" altLang="en-US" i="1" baseline="-25000" dirty="0"/>
              <a:t>1</a:t>
            </a:r>
            <a:r>
              <a:rPr lang="en-US" altLang="en-US" i="1" dirty="0"/>
              <a:t> = μ</a:t>
            </a:r>
            <a:r>
              <a:rPr lang="en-US" altLang="en-US" i="1" baseline="-25000" dirty="0"/>
              <a:t>2 </a:t>
            </a:r>
            <a:r>
              <a:rPr lang="en-US" altLang="en-US" i="1" dirty="0"/>
              <a:t>= μ</a:t>
            </a:r>
            <a:r>
              <a:rPr lang="en-US" altLang="en-US" i="1" baseline="-25000" dirty="0"/>
              <a:t>3 </a:t>
            </a:r>
            <a:r>
              <a:rPr lang="en-US" altLang="en-US" i="1" dirty="0"/>
              <a:t>= μ</a:t>
            </a:r>
            <a:r>
              <a:rPr lang="en-US" altLang="en-US" i="1" baseline="-25000" dirty="0"/>
              <a:t>4</a:t>
            </a:r>
            <a:r>
              <a:rPr lang="en-US" altLang="en-US" dirty="0"/>
              <a:t>... or </a:t>
            </a:r>
            <a:r>
              <a:rPr lang="en-US" altLang="en-US" i="1" dirty="0"/>
              <a:t>H</a:t>
            </a:r>
            <a:r>
              <a:rPr lang="en-US" altLang="en-US" i="1" baseline="-25000" dirty="0"/>
              <a:t>0</a:t>
            </a:r>
            <a:r>
              <a:rPr lang="en-US" altLang="en-US" i="1" dirty="0"/>
              <a:t>: </a:t>
            </a:r>
            <a:r>
              <a:rPr lang="el-GR" altLang="en-US" i="1" dirty="0"/>
              <a:t>σ</a:t>
            </a:r>
            <a:r>
              <a:rPr lang="en-US" altLang="en-US" i="1" baseline="30000" dirty="0"/>
              <a:t>2</a:t>
            </a:r>
            <a:r>
              <a:rPr lang="en-US" altLang="en-US" i="1" baseline="-25000" dirty="0"/>
              <a:t>µ</a:t>
            </a:r>
            <a:r>
              <a:rPr lang="en-US" altLang="en-US" i="1" dirty="0"/>
              <a:t> </a:t>
            </a:r>
            <a:r>
              <a:rPr lang="en-US" altLang="en-US" dirty="0"/>
              <a:t>= 0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Tests no differences among the group means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Omnibus test – all group means tested simultaneously</a:t>
            </a:r>
            <a:endParaRPr lang="en-US" dirty="0">
              <a:solidFill>
                <a:srgbClr val="E87511"/>
              </a:solidFill>
            </a:endParaRP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Could do multiple </a:t>
            </a:r>
            <a:r>
              <a:rPr lang="en-US" i="1" dirty="0">
                <a:solidFill>
                  <a:srgbClr val="E87511"/>
                </a:solidFill>
              </a:rPr>
              <a:t>t</a:t>
            </a:r>
            <a:r>
              <a:rPr lang="en-US" dirty="0">
                <a:solidFill>
                  <a:srgbClr val="E87511"/>
                </a:solidFill>
              </a:rPr>
              <a:t>-tests and Bonferroni correction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Inflates alpha (Type I error rate)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Bonferroni correction too conservative with more groups</a:t>
            </a: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03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One-Way ANOVA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An </a:t>
            </a:r>
            <a:r>
              <a:rPr lang="en-US" i="1" dirty="0">
                <a:solidFill>
                  <a:srgbClr val="113480"/>
                </a:solidFill>
              </a:rPr>
              <a:t>F</a:t>
            </a:r>
            <a:r>
              <a:rPr lang="en-US" dirty="0">
                <a:solidFill>
                  <a:srgbClr val="113480"/>
                </a:solidFill>
              </a:rPr>
              <a:t>-test with 2 groups = Independent </a:t>
            </a:r>
            <a:r>
              <a:rPr lang="en-US" i="1" dirty="0">
                <a:solidFill>
                  <a:srgbClr val="113480"/>
                </a:solidFill>
              </a:rPr>
              <a:t>t</a:t>
            </a:r>
            <a:r>
              <a:rPr lang="en-US" dirty="0">
                <a:solidFill>
                  <a:srgbClr val="113480"/>
                </a:solidFill>
              </a:rPr>
              <a:t>-test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Result of the analysis is the same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i="1" dirty="0">
                <a:solidFill>
                  <a:srgbClr val="E87511"/>
                </a:solidFill>
              </a:rPr>
              <a:t>F-</a:t>
            </a:r>
            <a:r>
              <a:rPr lang="en-US" dirty="0">
                <a:solidFill>
                  <a:srgbClr val="E87511"/>
                </a:solidFill>
              </a:rPr>
              <a:t>statistic</a:t>
            </a:r>
            <a:r>
              <a:rPr lang="en-US" i="1" dirty="0">
                <a:solidFill>
                  <a:srgbClr val="E87511"/>
                </a:solidFill>
              </a:rPr>
              <a:t> </a:t>
            </a:r>
            <a:r>
              <a:rPr lang="en-US" dirty="0">
                <a:solidFill>
                  <a:srgbClr val="E87511"/>
                </a:solidFill>
              </a:rPr>
              <a:t>equals the </a:t>
            </a:r>
            <a:r>
              <a:rPr lang="en-US" i="1" dirty="0">
                <a:solidFill>
                  <a:srgbClr val="E87511"/>
                </a:solidFill>
              </a:rPr>
              <a:t>t</a:t>
            </a:r>
            <a:r>
              <a:rPr lang="en-US" dirty="0">
                <a:solidFill>
                  <a:srgbClr val="E87511"/>
                </a:solidFill>
              </a:rPr>
              <a:t>-statistic squared</a:t>
            </a:r>
            <a:endParaRPr lang="en-US" i="1" dirty="0">
              <a:solidFill>
                <a:srgbClr val="E87511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If reject the null hypothesis, then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At least one difference among the group means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i="1" dirty="0">
                <a:solidFill>
                  <a:srgbClr val="E87511"/>
                </a:solidFill>
              </a:rPr>
              <a:t>… </a:t>
            </a:r>
            <a:r>
              <a:rPr lang="en-US" dirty="0">
                <a:solidFill>
                  <a:srgbClr val="E87511"/>
                </a:solidFill>
              </a:rPr>
              <a:t>but do not know which one(s)</a:t>
            </a:r>
            <a:endParaRPr lang="en-US" i="1" dirty="0">
              <a:solidFill>
                <a:srgbClr val="E87511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Post-hoc </a:t>
            </a:r>
            <a:r>
              <a:rPr lang="en-US" i="1" dirty="0"/>
              <a:t>q</a:t>
            </a:r>
            <a:r>
              <a:rPr lang="en-US" dirty="0"/>
              <a:t>-tests (essentially multiple </a:t>
            </a:r>
            <a:r>
              <a:rPr lang="en-US" i="1" dirty="0"/>
              <a:t>t-</a:t>
            </a:r>
            <a:r>
              <a:rPr lang="en-US" dirty="0"/>
              <a:t>tests that control alpha inflation)</a:t>
            </a:r>
            <a:endParaRPr lang="en-US" altLang="en-US" dirty="0"/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4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158038" cy="1676400"/>
          </a:xfrm>
        </p:spPr>
        <p:txBody>
          <a:bodyPr/>
          <a:lstStyle/>
          <a:p>
            <a:pPr algn="ctr" eaLnBrk="1" hangingPunct="1"/>
            <a:r>
              <a:rPr lang="en-US" altLang="en-US" sz="4400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F</a:t>
            </a:r>
            <a:r>
              <a:rPr lang="en-US" altLang="en-US" sz="4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-Distribution</a:t>
            </a:r>
            <a:br>
              <a:rPr lang="en-US" altLang="en-US" sz="44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endParaRPr lang="en-US" altLang="en-US" sz="4400" b="1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16387" name="Picture 4" descr="Noless_fig_11_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76400"/>
            <a:ext cx="6019800" cy="472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1"/>
          <p:cNvSpPr>
            <a:spLocks noChangeArrowheads="1"/>
          </p:cNvSpPr>
          <p:nvPr/>
        </p:nvSpPr>
        <p:spPr bwMode="auto">
          <a:xfrm>
            <a:off x="5702300" y="6121400"/>
            <a:ext cx="762000" cy="2809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Lucida Grande"/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1954265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One-Way ANOVA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“One-way” indicates 1 independent variable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IV has many levels </a:t>
            </a:r>
            <a:r>
              <a:rPr lang="en-US" sz="2400" dirty="0">
                <a:solidFill>
                  <a:schemeClr val="tx1"/>
                </a:solidFill>
              </a:rPr>
              <a:t>(conditions, groups, or samples)</a:t>
            </a:r>
          </a:p>
          <a:p>
            <a:pPr>
              <a:buFont typeface="Arial" pitchFamily="34" charset="0"/>
              <a:buChar char="•"/>
              <a:defRPr/>
            </a:pPr>
            <a:endParaRPr lang="en-US" sz="1200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Different types of </a:t>
            </a:r>
            <a:r>
              <a:rPr lang="en-US" i="1" dirty="0">
                <a:solidFill>
                  <a:srgbClr val="113480"/>
                </a:solidFill>
              </a:rPr>
              <a:t>F</a:t>
            </a:r>
            <a:r>
              <a:rPr lang="en-US" dirty="0">
                <a:solidFill>
                  <a:srgbClr val="113480"/>
                </a:solidFill>
              </a:rPr>
              <a:t>-tests</a:t>
            </a:r>
            <a:endParaRPr lang="en-US" i="1" dirty="0">
              <a:solidFill>
                <a:srgbClr val="113480"/>
              </a:solidFill>
            </a:endParaRP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Ex. </a:t>
            </a:r>
            <a:r>
              <a:rPr lang="en-US" dirty="0" err="1">
                <a:solidFill>
                  <a:srgbClr val="E87511"/>
                </a:solidFill>
              </a:rPr>
              <a:t>Levene’s</a:t>
            </a:r>
            <a:r>
              <a:rPr lang="en-US" dirty="0">
                <a:solidFill>
                  <a:srgbClr val="E87511"/>
                </a:solidFill>
              </a:rPr>
              <a:t> test of equal variance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Also based on design</a:t>
            </a:r>
            <a:endParaRPr lang="en-US" i="1" dirty="0">
              <a:solidFill>
                <a:srgbClr val="E87511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Between, within, mixed, covariate, and multiple dependent variable designs</a:t>
            </a:r>
            <a:endParaRPr lang="en-US" altLang="en-US" dirty="0"/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6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4570</TotalTime>
  <Words>714</Words>
  <Application>Microsoft Office PowerPoint</Application>
  <PresentationFormat>On-screen Show (4:3)</PresentationFormat>
  <Paragraphs>179</Paragraphs>
  <Slides>19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Helvetica</vt:lpstr>
      <vt:lpstr>Lucida Grande</vt:lpstr>
      <vt:lpstr>Wingdings</vt:lpstr>
      <vt:lpstr>Office Theme</vt:lpstr>
      <vt:lpstr>ANOVA Introduction</vt:lpstr>
      <vt:lpstr>ANOVA</vt:lpstr>
      <vt:lpstr>ANOVA</vt:lpstr>
      <vt:lpstr>ANOVA</vt:lpstr>
      <vt:lpstr>ANOVA F-Tests</vt:lpstr>
      <vt:lpstr>ANOVA</vt:lpstr>
      <vt:lpstr>One-Way ANOVA</vt:lpstr>
      <vt:lpstr>F-Distribution </vt:lpstr>
      <vt:lpstr>One-Way ANOVA</vt:lpstr>
      <vt:lpstr>ANOVA Assumptions</vt:lpstr>
      <vt:lpstr>ANOVA F-Tests</vt:lpstr>
      <vt:lpstr>Two-Way ANOVA</vt:lpstr>
      <vt:lpstr>Two-Way ANOVA</vt:lpstr>
      <vt:lpstr>ANOVA F-Tests</vt:lpstr>
      <vt:lpstr>PowerPoint Presentation</vt:lpstr>
      <vt:lpstr>RM ANOVA Assumptions</vt:lpstr>
      <vt:lpstr>PowerPoint Presentation</vt:lpstr>
      <vt:lpstr>ANOVA F-Tests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Bubb</dc:creator>
  <cp:lastModifiedBy>Robert Bubb</cp:lastModifiedBy>
  <cp:revision>209</cp:revision>
  <cp:lastPrinted>2020-01-29T21:04:14Z</cp:lastPrinted>
  <dcterms:created xsi:type="dcterms:W3CDTF">2014-04-02T23:00:51Z</dcterms:created>
  <dcterms:modified xsi:type="dcterms:W3CDTF">2023-07-06T22:37:37Z</dcterms:modified>
</cp:coreProperties>
</file>