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03" r:id="rId2"/>
    <p:sldId id="547" r:id="rId3"/>
    <p:sldId id="573" r:id="rId4"/>
    <p:sldId id="571" r:id="rId5"/>
    <p:sldId id="574" r:id="rId6"/>
    <p:sldId id="575" r:id="rId7"/>
    <p:sldId id="318" r:id="rId8"/>
    <p:sldId id="490" r:id="rId9"/>
    <p:sldId id="491" r:id="rId10"/>
    <p:sldId id="493" r:id="rId11"/>
    <p:sldId id="492" r:id="rId12"/>
    <p:sldId id="494" r:id="rId13"/>
    <p:sldId id="502" r:id="rId14"/>
    <p:sldId id="497" r:id="rId15"/>
    <p:sldId id="499" r:id="rId16"/>
    <p:sldId id="503" r:id="rId17"/>
    <p:sldId id="544" r:id="rId18"/>
    <p:sldId id="545" r:id="rId19"/>
    <p:sldId id="568" r:id="rId20"/>
    <p:sldId id="569" r:id="rId21"/>
    <p:sldId id="570" r:id="rId22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F8923"/>
    <a:srgbClr val="113480"/>
    <a:srgbClr val="F161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88"/>
    <p:restoredTop sz="94673"/>
  </p:normalViewPr>
  <p:slideViewPr>
    <p:cSldViewPr>
      <p:cViewPr varScale="1">
        <p:scale>
          <a:sx n="107" d="100"/>
          <a:sy n="107" d="100"/>
        </p:scale>
        <p:origin x="10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E9432-7952-4E47-9DC3-736DAD6E2EDC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25247-8FD2-41D8-92B1-3360A0B5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54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6E61787F-060E-497E-919F-E4EB12B2504C}" type="slidenum">
              <a:rPr lang="en-US" altLang="en-US" sz="1200"/>
              <a:pPr/>
              <a:t>21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53651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2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420154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3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57141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4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3880165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5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383298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/>
              <a:ea typeface="Geneva"/>
              <a:cs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63A655-AF29-41B1-9F14-1B61D79D4AB7}" type="slidenum">
              <a:rPr lang="en-US" altLang="en-US" sz="1200">
                <a:latin typeface="Lucida Grande"/>
                <a:ea typeface="Geneva"/>
                <a:cs typeface="Geneva"/>
              </a:rPr>
              <a:pPr/>
              <a:t>6</a:t>
            </a:fld>
            <a:endParaRPr lang="en-US" altLang="en-US" sz="12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2923074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67577B-34CE-4C36-B3B5-7BD78836B63E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126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6E61787F-060E-497E-919F-E4EB12B2504C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79700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8A049AD0-5CE7-4192-8878-35BB45C2FCD3}" type="slidenum">
              <a:rPr lang="en-US" altLang="en-US" sz="1200"/>
              <a:pPr/>
              <a:t>19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362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ANOVA 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58038" cy="1676400"/>
          </a:xfrm>
        </p:spPr>
        <p:txBody>
          <a:bodyPr/>
          <a:lstStyle/>
          <a:p>
            <a:pPr algn="ctr" eaLnBrk="1" hangingPunct="1"/>
            <a:r>
              <a:rPr lang="en-US" altLang="en-US" sz="4400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sz="44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-Distribution</a:t>
            </a:r>
            <a:br>
              <a:rPr lang="en-US" altLang="en-US" sz="4400" b="1" dirty="0">
                <a:solidFill>
                  <a:schemeClr val="tx1"/>
                </a:solidFill>
                <a:ea typeface="ＭＳ Ｐゴシック" panose="020B0600070205080204" pitchFamily="34" charset="-128"/>
              </a:rPr>
            </a:br>
            <a:endParaRPr lang="en-US" altLang="en-US" sz="4400" b="1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</p:txBody>
      </p:sp>
      <p:pic>
        <p:nvPicPr>
          <p:cNvPr id="16387" name="Picture 4" descr="Noless_fig_11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6019800" cy="472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5702300" y="6121400"/>
            <a:ext cx="762000" cy="2809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>
              <a:latin typeface="Lucida Grande"/>
              <a:ea typeface="Geneva"/>
              <a:cs typeface="Geneva"/>
            </a:endParaRPr>
          </a:p>
        </p:txBody>
      </p:sp>
    </p:spTree>
    <p:extLst>
      <p:ext uri="{BB962C8B-B14F-4D97-AF65-F5344CB8AC3E}">
        <p14:creationId xmlns:p14="http://schemas.microsoft.com/office/powerpoint/2010/main" val="1954265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One-Way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“One-way” indicates 1 independent variable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IV has many levels </a:t>
            </a:r>
            <a:r>
              <a:rPr lang="en-US" sz="2400" dirty="0">
                <a:solidFill>
                  <a:schemeClr val="tx1"/>
                </a:solidFill>
              </a:rPr>
              <a:t>(conditions, groups, or samples)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Different types of </a:t>
            </a:r>
            <a:r>
              <a:rPr lang="en-US" i="1" dirty="0">
                <a:solidFill>
                  <a:srgbClr val="113480"/>
                </a:solidFill>
              </a:rPr>
              <a:t>F</a:t>
            </a:r>
            <a:r>
              <a:rPr lang="en-US" dirty="0">
                <a:solidFill>
                  <a:srgbClr val="113480"/>
                </a:solidFill>
              </a:rPr>
              <a:t>-tests</a:t>
            </a:r>
            <a:endParaRPr lang="en-US" i="1" dirty="0">
              <a:solidFill>
                <a:srgbClr val="113480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Ex. </a:t>
            </a:r>
            <a:r>
              <a:rPr lang="en-US" dirty="0" err="1">
                <a:solidFill>
                  <a:srgbClr val="E87511"/>
                </a:solidFill>
              </a:rPr>
              <a:t>Levene’s</a:t>
            </a:r>
            <a:r>
              <a:rPr lang="en-US" dirty="0">
                <a:solidFill>
                  <a:srgbClr val="E87511"/>
                </a:solidFill>
              </a:rPr>
              <a:t> test of equal variance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Also based on design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Between, within, mixed, covariate, and multiple dependent variable designs</a:t>
            </a:r>
            <a:endParaRPr lang="en-US" altLang="en-US" dirty="0"/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Assumptions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ANOVA assumptions of concern: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Random sample from population of interest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Independence of observations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Normality, if less than 30 observations in a group </a:t>
            </a:r>
          </a:p>
          <a:p>
            <a:pPr lvl="2">
              <a:defRPr/>
            </a:pPr>
            <a:r>
              <a:rPr lang="en-US" altLang="en-US" i="1" dirty="0"/>
              <a:t>N</a:t>
            </a:r>
            <a:r>
              <a:rPr lang="en-US" altLang="en-US" dirty="0"/>
              <a:t> = 30+, we assume a normal distribution (CLT)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Independency of populations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Equal variances among the populations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Assumed equal if sample sizes are equal</a:t>
            </a:r>
            <a:endParaRPr lang="en-US" dirty="0">
              <a:solidFill>
                <a:srgbClr val="F1612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Unequal </a:t>
            </a:r>
            <a:r>
              <a:rPr lang="en-US" i="1" dirty="0"/>
              <a:t>N</a:t>
            </a:r>
            <a:r>
              <a:rPr lang="en-US" dirty="0"/>
              <a:t>’s: Congruent = lower </a:t>
            </a:r>
            <a:r>
              <a:rPr lang="el-GR" dirty="0"/>
              <a:t>α</a:t>
            </a:r>
            <a:r>
              <a:rPr lang="en-US" dirty="0"/>
              <a:t>; incongruent = higher </a:t>
            </a:r>
            <a:r>
              <a:rPr lang="el-GR" dirty="0"/>
              <a:t>α</a:t>
            </a: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3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Two-Way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“Two-way” indicates 2 independent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Each IV has many levels (groups or samples)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compare two independent variables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Results in three general hypotheses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Tests all hypotheses simultaneously on one DV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Two-Way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Look at interaction first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hypotheses, then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Conduct post-hoc tests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8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6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43" t="27953" r="32788" b="50577"/>
          <a:stretch>
            <a:fillRect/>
          </a:stretch>
        </p:blipFill>
        <p:spPr bwMode="auto">
          <a:xfrm>
            <a:off x="1555750" y="2209800"/>
            <a:ext cx="6453188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33388" y="17526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&gt;"/>
              <a:defRPr sz="3200">
                <a:solidFill>
                  <a:srgbClr val="1862B2"/>
                </a:solidFill>
                <a:latin typeface="Helvetica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Font typeface="Lucida Grande" pitchFamily="1" charset="0"/>
              <a:buChar char="•"/>
              <a:defRPr sz="2800">
                <a:solidFill>
                  <a:srgbClr val="3EBD86"/>
                </a:solidFill>
                <a:latin typeface="Helvetica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&gt;"/>
              <a:defRPr sz="24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87511"/>
                </a:solidFill>
                <a:latin typeface="Lucida Grande" pitchFamily="1" charset="0"/>
              </a:rPr>
              <a:t>Repeated measures design</a:t>
            </a:r>
          </a:p>
        </p:txBody>
      </p:sp>
    </p:spTree>
    <p:extLst>
      <p:ext uri="{BB962C8B-B14F-4D97-AF65-F5344CB8AC3E}">
        <p14:creationId xmlns:p14="http://schemas.microsoft.com/office/powerpoint/2010/main" val="1911108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RM ANOVA Assumptions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RM ANOVA assumptions of concern: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Random sample from population of interest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Independence of observations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Normality, if less than 30 observations in any group (sample)</a:t>
            </a:r>
          </a:p>
          <a:p>
            <a:pPr lvl="2">
              <a:defRPr/>
            </a:pPr>
            <a:r>
              <a:rPr lang="en-US" altLang="en-US" i="1" dirty="0">
                <a:solidFill>
                  <a:schemeClr val="bg1">
                    <a:lumMod val="75000"/>
                  </a:schemeClr>
                </a:solidFill>
              </a:rPr>
              <a:t>N</a:t>
            </a:r>
            <a:r>
              <a:rPr lang="en-US" altLang="en-US" dirty="0">
                <a:solidFill>
                  <a:schemeClr val="bg1">
                    <a:lumMod val="75000"/>
                  </a:schemeClr>
                </a:solidFill>
              </a:rPr>
              <a:t> = 30+, we assume a normal distribution (CLT)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Dependency of populations (check for correlation)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</a:rPr>
              <a:t>Equal variances between the populations</a:t>
            </a:r>
          </a:p>
          <a:p>
            <a:pPr lvl="2">
              <a:defRPr/>
            </a:pPr>
            <a:r>
              <a:rPr lang="en-US" dirty="0">
                <a:solidFill>
                  <a:srgbClr val="FF0000"/>
                </a:solidFill>
              </a:rPr>
              <a:t>Assumed equal if sample sizes are equal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83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  <a:endParaRPr lang="en-US" sz="3600" b="1" i="1" kern="0" dirty="0">
              <a:solidFill>
                <a:srgbClr val="10014F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4953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sz="3400" dirty="0">
                <a:solidFill>
                  <a:srgbClr val="113480"/>
                </a:solidFill>
              </a:rPr>
              <a:t>Source table of variation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356047"/>
              </p:ext>
            </p:extLst>
          </p:nvPr>
        </p:nvGraphicFramePr>
        <p:xfrm>
          <a:off x="533400" y="2438400"/>
          <a:ext cx="8077200" cy="31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Source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endParaRPr lang="en-US" sz="32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7511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Between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b/t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b/t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Subjects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subj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subj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subj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F-</a:t>
                      </a:r>
                      <a:r>
                        <a:rPr lang="en-US" sz="2400" i="1" baseline="0" dirty="0">
                          <a:solidFill>
                            <a:schemeClr val="tx1"/>
                          </a:solidFill>
                        </a:rPr>
                        <a:t>stat</a:t>
                      </a:r>
                      <a:endParaRPr lang="en-US" sz="240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Within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MS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/i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>
                          <a:solidFill>
                            <a:schemeClr val="tx1"/>
                          </a:solidFill>
                        </a:rPr>
                        <a:t>SS</a:t>
                      </a:r>
                      <a:r>
                        <a:rPr lang="en-US" sz="3200" i="1" baseline="-25000" dirty="0">
                          <a:solidFill>
                            <a:schemeClr val="tx1"/>
                          </a:solidFill>
                        </a:rPr>
                        <a:t>tot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i="1" dirty="0" err="1">
                          <a:solidFill>
                            <a:schemeClr val="tx1"/>
                          </a:solidFill>
                        </a:rPr>
                        <a:t>df</a:t>
                      </a:r>
                      <a:r>
                        <a:rPr lang="en-US" sz="3200" i="1" baseline="-25000" dirty="0" err="1">
                          <a:solidFill>
                            <a:schemeClr val="tx1"/>
                          </a:solidFill>
                        </a:rPr>
                        <a:t>tot</a:t>
                      </a:r>
                      <a:endParaRPr lang="en-US" sz="32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6505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vs. 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When to use </a:t>
            </a:r>
            <a:r>
              <a:rPr lang="en-US" altLang="en-US" sz="2800" dirty="0"/>
              <a:t>(not experimental vs. correlational)</a:t>
            </a:r>
            <a:r>
              <a:rPr lang="en-US" altLang="en-US" dirty="0">
                <a:solidFill>
                  <a:srgbClr val="113480"/>
                </a:solidFill>
              </a:rPr>
              <a:t>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Regression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More than three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Have continuous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Need an SEE for prediction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Want to compare standardized coefficients</a:t>
            </a: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Want to build models easier </a:t>
            </a:r>
            <a:r>
              <a:rPr lang="en-US" altLang="en-US" sz="2000" dirty="0">
                <a:sym typeface="Symbol" panose="05050102010706020507" pitchFamily="18" charset="2"/>
              </a:rPr>
              <a:t>(more control)</a:t>
            </a:r>
            <a:endParaRPr lang="en-US" altLang="en-US" sz="20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4080997959"/>
      </p:ext>
    </p:extLst>
  </p:cSld>
  <p:clrMapOvr>
    <a:masterClrMapping/>
  </p:clrMapOvr>
  <p:transition spd="slow" advTm="9446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39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0338" y="228600"/>
            <a:ext cx="784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3600" b="1" i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F</a:t>
            </a:r>
            <a:r>
              <a:rPr lang="en-US" sz="3600" b="1" kern="0" dirty="0">
                <a:solidFill>
                  <a:srgbClr val="10014F"/>
                </a:solidFill>
                <a:latin typeface="Helvetica" pitchFamily="34" charset="0"/>
                <a:cs typeface="Helvetica" pitchFamily="34" charset="0"/>
              </a:rPr>
              <a:t>-Tests</a:t>
            </a:r>
          </a:p>
        </p:txBody>
      </p:sp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433388" y="1752600"/>
            <a:ext cx="693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&gt;"/>
              <a:defRPr sz="3200">
                <a:solidFill>
                  <a:srgbClr val="1862B2"/>
                </a:solidFill>
                <a:latin typeface="Helvetica" pitchFamily="34" charset="0"/>
                <a:ea typeface="Geneva" pitchFamily="1" charset="-128"/>
              </a:defRPr>
            </a:lvl1pPr>
            <a:lvl2pPr marL="742950" indent="-285750">
              <a:spcBef>
                <a:spcPct val="20000"/>
              </a:spcBef>
              <a:buFont typeface="Lucida Grande" pitchFamily="1" charset="0"/>
              <a:buChar char="•"/>
              <a:defRPr sz="2800">
                <a:solidFill>
                  <a:srgbClr val="3EBD86"/>
                </a:solidFill>
                <a:latin typeface="Helvetica" pitchFamily="34" charset="0"/>
                <a:ea typeface="Geneva" pitchFamily="1" charset="-128"/>
              </a:defRPr>
            </a:lvl2pPr>
            <a:lvl3pPr marL="1143000" indent="-228600">
              <a:spcBef>
                <a:spcPct val="20000"/>
              </a:spcBef>
              <a:buChar char="&gt;"/>
              <a:defRPr sz="24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Helvetica" pitchFamily="34" charset="0"/>
                <a:ea typeface="Geneva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E87511"/>
                </a:solidFill>
                <a:latin typeface="Lucida Grande" pitchFamily="1" charset="0"/>
              </a:rPr>
              <a:t>Mixed model design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4E15A6-9D7C-4921-AB28-4321C77BBE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775" y="2590800"/>
            <a:ext cx="8368449" cy="2753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11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vs. 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When to use: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ANOVA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Have only categorical predictors </a:t>
            </a:r>
            <a:r>
              <a:rPr lang="en-US" altLang="en-US" sz="2000" dirty="0">
                <a:sym typeface="Symbol" panose="05050102010706020507" pitchFamily="18" charset="2"/>
              </a:rPr>
              <a:t>(don’t restrict the range)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Predictor has multiple levels </a:t>
            </a:r>
            <a:r>
              <a:rPr lang="en-US" altLang="en-US" sz="2000" dirty="0">
                <a:sym typeface="Symbol" panose="05050102010706020507" pitchFamily="18" charset="2"/>
              </a:rPr>
              <a:t>(post-hoc test options)</a:t>
            </a: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Are measuring observations multiple times </a:t>
            </a:r>
            <a:r>
              <a:rPr lang="en-US" altLang="en-US" sz="2000" dirty="0">
                <a:sym typeface="Symbol" panose="05050102010706020507" pitchFamily="18" charset="2"/>
              </a:rPr>
              <a:t>(RM designs)</a:t>
            </a:r>
            <a:endParaRPr lang="en-US" altLang="en-US" sz="20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Need a measure for equal variance assumption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694091405"/>
      </p:ext>
    </p:extLst>
  </p:cSld>
  <p:clrMapOvr>
    <a:masterClrMapping/>
  </p:clrMapOvr>
  <p:transition spd="slow" advTm="9446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vs. 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Limitations: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Regression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No test for equal variances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Post hoc tests are more difficult </a:t>
            </a:r>
            <a:r>
              <a:rPr lang="en-US" altLang="en-US" sz="2000" dirty="0">
                <a:sym typeface="Symbol" panose="05050102010706020507" pitchFamily="18" charset="2"/>
              </a:rPr>
              <a:t>(require dummy coding)</a:t>
            </a:r>
            <a:endParaRPr lang="en-US" altLang="en-US" sz="20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Post hoc comparisons are not alpha controlled 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Easy to misinterpret main effects in moderation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57278252"/>
      </p:ext>
    </p:extLst>
  </p:cSld>
  <p:clrMapOvr>
    <a:masterClrMapping/>
  </p:clrMapOvr>
  <p:transition spd="slow" advTm="9446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vs. 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Limitations:</a:t>
            </a:r>
          </a:p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ANOVA</a:t>
            </a:r>
            <a:endParaRPr lang="en-US" altLang="en-US" sz="2600" dirty="0"/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Doesn’t support continuous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No measure of SEE for individuals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Limited to three predictors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Fewer diagnostic options in SPSS</a:t>
            </a:r>
          </a:p>
          <a:p>
            <a:pPr lvl="1" eaLnBrk="1" hangingPunct="1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Interaction post-</a:t>
            </a:r>
            <a:r>
              <a:rPr lang="en-US" altLang="en-US" sz="2400" dirty="0" err="1">
                <a:solidFill>
                  <a:srgbClr val="E87511"/>
                </a:solidFill>
                <a:sym typeface="Symbol" panose="05050102010706020507" pitchFamily="18" charset="2"/>
              </a:rPr>
              <a:t>hocs</a:t>
            </a:r>
            <a:r>
              <a:rPr lang="en-US" altLang="en-US" sz="2400" dirty="0">
                <a:solidFill>
                  <a:srgbClr val="E87511"/>
                </a:solidFill>
                <a:sym typeface="Symbol" panose="05050102010706020507" pitchFamily="18" charset="2"/>
              </a:rPr>
              <a:t> can be more difficult to calculate</a:t>
            </a:r>
          </a:p>
          <a:p>
            <a:pPr marL="457200" lvl="1" indent="0" eaLnBrk="1" hangingPunct="1">
              <a:buClrTx/>
              <a:buSzTx/>
              <a:buNone/>
            </a:pPr>
            <a:endParaRPr lang="en-US" altLang="en-US" sz="8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marL="457200" lvl="1" indent="-457200">
              <a:buClrTx/>
              <a:buSzTx/>
              <a:buNone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84958900"/>
      </p:ext>
    </p:extLst>
  </p:cSld>
  <p:clrMapOvr>
    <a:masterClrMapping/>
  </p:clrMapOvr>
  <p:transition spd="slow" advTm="9446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2227" y="3810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rPr>
              <a:t>Regression vs. ANOVA</a:t>
            </a:r>
          </a:p>
        </p:txBody>
      </p:sp>
      <p:sp>
        <p:nvSpPr>
          <p:cNvPr id="41987" name="Content Placeholder 2"/>
          <p:cNvSpPr txBox="1">
            <a:spLocks/>
          </p:cNvSpPr>
          <p:nvPr/>
        </p:nvSpPr>
        <p:spPr bwMode="auto">
          <a:xfrm>
            <a:off x="381000" y="1981200"/>
            <a:ext cx="8534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71550" indent="-51435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¡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293813" indent="-403225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81163" indent="-385763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0100" indent="-38735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273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845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417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98900" indent="-3873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Tx/>
              <a:buSzTx/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rgbClr val="113480"/>
                </a:solidFill>
              </a:rPr>
              <a:t>When to use:</a:t>
            </a:r>
          </a:p>
          <a:p>
            <a:pPr marL="457200" lvl="1" indent="0" eaLnBrk="1" hangingPunct="1">
              <a:buClrTx/>
              <a:buSzTx/>
              <a:buNone/>
            </a:pPr>
            <a:endParaRPr lang="en-US" altLang="en-US" sz="800" dirty="0">
              <a:solidFill>
                <a:srgbClr val="E87511"/>
              </a:solidFill>
              <a:sym typeface="Symbol" panose="05050102010706020507" pitchFamily="18" charset="2"/>
            </a:endParaRPr>
          </a:p>
          <a:p>
            <a:pPr marL="457200" lvl="1" indent="-457200">
              <a:buClrTx/>
              <a:buSzTx/>
              <a:buNone/>
            </a:pPr>
            <a:r>
              <a:rPr lang="en-US" altLang="en-US" sz="3200" dirty="0">
                <a:solidFill>
                  <a:srgbClr val="113480"/>
                </a:solidFill>
              </a:rPr>
              <a:t>Quality studies will use both</a:t>
            </a:r>
          </a:p>
          <a:p>
            <a:pPr marL="914400" lvl="2" indent="-452438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Symbol" panose="05050102010706020507" pitchFamily="18" charset="2"/>
              </a:rPr>
              <a:t>Use multiple tests—weigh the merits and limitations of each</a:t>
            </a:r>
          </a:p>
          <a:p>
            <a:pPr marL="914400" lvl="2" indent="-452438"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sz="2000" dirty="0">
                <a:sym typeface="Symbol" panose="05050102010706020507" pitchFamily="18" charset="2"/>
              </a:rPr>
              <a:t>Leads to testing of multiple models</a:t>
            </a:r>
          </a:p>
          <a:p>
            <a:pPr marL="457200" lvl="1" indent="-457200">
              <a:buClrTx/>
              <a:buSzTx/>
              <a:buNone/>
            </a:pPr>
            <a:endParaRPr lang="en-US" altLang="en-US" sz="2400" dirty="0">
              <a:solidFill>
                <a:srgbClr val="E87511"/>
              </a:solidFill>
              <a:sym typeface="Symbol" panose="05050102010706020507" pitchFamily="18" charset="2"/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3973080854"/>
      </p:ext>
    </p:extLst>
  </p:cSld>
  <p:clrMapOvr>
    <a:masterClrMapping/>
  </p:clrMapOvr>
  <p:transition spd="slow" advTm="9446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 </a:t>
            </a:r>
            <a:r>
              <a:rPr lang="en-US" altLang="en-US" i="1" dirty="0">
                <a:solidFill>
                  <a:schemeClr val="tx1"/>
                </a:solidFill>
                <a:ea typeface="ＭＳ Ｐゴシック" panose="020B0600070205080204" pitchFamily="34" charset="-128"/>
              </a:rPr>
              <a:t>F</a:t>
            </a:r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-Tests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Two-way between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One-way within groups ANOVA</a:t>
            </a:r>
          </a:p>
          <a:p>
            <a:pPr>
              <a:buFont typeface="Arial" pitchFamily="34" charset="0"/>
              <a:buChar char="•"/>
              <a:defRPr/>
            </a:pPr>
            <a:endParaRPr lang="en-US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Mixed model ANOVA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Used to compare 2+ groups (samples)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 population information is known for any group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Typically assume the pop. differences is 0 </a:t>
            </a:r>
            <a:r>
              <a:rPr lang="en-US" altLang="en-US" dirty="0"/>
              <a:t>(</a:t>
            </a: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: </a:t>
            </a:r>
            <a:r>
              <a:rPr lang="en-US" altLang="en-US" i="1" dirty="0"/>
              <a:t>μ</a:t>
            </a:r>
            <a:r>
              <a:rPr lang="en-US" altLang="en-US" i="1" baseline="-25000" dirty="0"/>
              <a:t>1</a:t>
            </a:r>
            <a:r>
              <a:rPr lang="en-US" altLang="en-US" i="1" dirty="0"/>
              <a:t> = μ</a:t>
            </a:r>
            <a:r>
              <a:rPr lang="en-US" altLang="en-US" i="1" baseline="-25000" dirty="0"/>
              <a:t>2 </a:t>
            </a:r>
            <a:r>
              <a:rPr lang="en-US" altLang="en-US" i="1" dirty="0"/>
              <a:t>= μ</a:t>
            </a:r>
            <a:r>
              <a:rPr lang="en-US" altLang="en-US" i="1" baseline="-25000" dirty="0"/>
              <a:t>3 </a:t>
            </a:r>
            <a:r>
              <a:rPr lang="en-US" altLang="en-US" i="1" dirty="0"/>
              <a:t>= μ</a:t>
            </a:r>
            <a:r>
              <a:rPr lang="en-US" altLang="en-US" i="1" baseline="-25000" dirty="0"/>
              <a:t>4</a:t>
            </a:r>
            <a:r>
              <a:rPr lang="en-US" altLang="en-US" dirty="0"/>
              <a:t>... or </a:t>
            </a:r>
            <a:r>
              <a:rPr lang="en-US" altLang="en-US" i="1" dirty="0"/>
              <a:t>H</a:t>
            </a:r>
            <a:r>
              <a:rPr lang="en-US" altLang="en-US" i="1" baseline="-25000" dirty="0"/>
              <a:t>0</a:t>
            </a:r>
            <a:r>
              <a:rPr lang="en-US" altLang="en-US" i="1" dirty="0"/>
              <a:t>: </a:t>
            </a:r>
            <a:r>
              <a:rPr lang="el-GR" altLang="en-US" i="1" dirty="0"/>
              <a:t>σ</a:t>
            </a:r>
            <a:r>
              <a:rPr lang="en-US" altLang="en-US" i="1" baseline="30000" dirty="0"/>
              <a:t>2</a:t>
            </a:r>
            <a:r>
              <a:rPr lang="en-US" altLang="en-US" i="1" baseline="-25000" dirty="0"/>
              <a:t>µ</a:t>
            </a:r>
            <a:r>
              <a:rPr lang="en-US" altLang="en-US" i="1" dirty="0"/>
              <a:t> </a:t>
            </a:r>
            <a:r>
              <a:rPr lang="en-US" altLang="en-US" dirty="0"/>
              <a:t>= 0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Tests no differences among the group means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Omnibus test – all group means tested simultaneously</a:t>
            </a:r>
            <a:endParaRPr lang="en-US" dirty="0">
              <a:solidFill>
                <a:srgbClr val="E87511"/>
              </a:solidFill>
            </a:endParaRP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Could do multiple </a:t>
            </a:r>
            <a:r>
              <a:rPr lang="en-US" i="1" dirty="0">
                <a:solidFill>
                  <a:srgbClr val="E87511"/>
                </a:solidFill>
              </a:rPr>
              <a:t>t</a:t>
            </a:r>
            <a:r>
              <a:rPr lang="en-US" dirty="0">
                <a:solidFill>
                  <a:srgbClr val="E87511"/>
                </a:solidFill>
              </a:rPr>
              <a:t>-tests and Bonferroni correction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Inflates alpha (Type I error rate)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Bonferroni correction too conservative with more groups</a:t>
            </a: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03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ea typeface="ＭＳ Ｐゴシック" panose="020B0600070205080204" pitchFamily="34" charset="-128"/>
              </a:rPr>
              <a:t>One-Way ANOVA</a:t>
            </a:r>
            <a:endParaRPr lang="en-US" altLang="en-US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An </a:t>
            </a:r>
            <a:r>
              <a:rPr lang="en-US" i="1" dirty="0">
                <a:solidFill>
                  <a:srgbClr val="113480"/>
                </a:solidFill>
              </a:rPr>
              <a:t>F</a:t>
            </a:r>
            <a:r>
              <a:rPr lang="en-US" dirty="0">
                <a:solidFill>
                  <a:srgbClr val="113480"/>
                </a:solidFill>
              </a:rPr>
              <a:t>-test with 2 groups = Independent </a:t>
            </a:r>
            <a:r>
              <a:rPr lang="en-US" i="1" dirty="0">
                <a:solidFill>
                  <a:srgbClr val="113480"/>
                </a:solidFill>
              </a:rPr>
              <a:t>t</a:t>
            </a:r>
            <a:r>
              <a:rPr lang="en-US" dirty="0">
                <a:solidFill>
                  <a:srgbClr val="113480"/>
                </a:solidFill>
              </a:rPr>
              <a:t>-test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Result of the analysis is the same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E87511"/>
                </a:solidFill>
              </a:rPr>
              <a:t>F-</a:t>
            </a:r>
            <a:r>
              <a:rPr lang="en-US" dirty="0">
                <a:solidFill>
                  <a:srgbClr val="E87511"/>
                </a:solidFill>
              </a:rPr>
              <a:t>statistic</a:t>
            </a:r>
            <a:r>
              <a:rPr lang="en-US" i="1" dirty="0">
                <a:solidFill>
                  <a:srgbClr val="E87511"/>
                </a:solidFill>
              </a:rPr>
              <a:t> </a:t>
            </a:r>
            <a:r>
              <a:rPr lang="en-US" dirty="0">
                <a:solidFill>
                  <a:srgbClr val="E87511"/>
                </a:solidFill>
              </a:rPr>
              <a:t>equals the </a:t>
            </a:r>
            <a:r>
              <a:rPr lang="en-US" i="1" dirty="0">
                <a:solidFill>
                  <a:srgbClr val="E87511"/>
                </a:solidFill>
              </a:rPr>
              <a:t>t</a:t>
            </a:r>
            <a:r>
              <a:rPr lang="en-US" dirty="0">
                <a:solidFill>
                  <a:srgbClr val="E87511"/>
                </a:solidFill>
              </a:rPr>
              <a:t>-statistic squared</a:t>
            </a:r>
            <a:endParaRPr lang="en-US" i="1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If reject the null hypothesis, then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At least one difference among the group means</a:t>
            </a:r>
          </a:p>
          <a:p>
            <a:pPr marL="630238" lvl="1" indent="-173038">
              <a:buFont typeface="Arial" pitchFamily="34" charset="0"/>
              <a:buChar char="•"/>
              <a:defRPr/>
            </a:pPr>
            <a:r>
              <a:rPr lang="en-US" i="1" dirty="0">
                <a:solidFill>
                  <a:srgbClr val="E87511"/>
                </a:solidFill>
              </a:rPr>
              <a:t>… </a:t>
            </a:r>
            <a:r>
              <a:rPr lang="en-US" dirty="0">
                <a:solidFill>
                  <a:srgbClr val="E87511"/>
                </a:solidFill>
              </a:rPr>
              <a:t>but do not know which one(s)</a:t>
            </a:r>
            <a:endParaRPr lang="en-US" i="1" dirty="0">
              <a:solidFill>
                <a:srgbClr val="E87511"/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dirty="0"/>
              <a:t>Post-hoc </a:t>
            </a:r>
            <a:r>
              <a:rPr lang="en-US" i="1" dirty="0"/>
              <a:t>q</a:t>
            </a:r>
            <a:r>
              <a:rPr lang="en-US" dirty="0"/>
              <a:t>-tests (essentially multiple </a:t>
            </a:r>
            <a:r>
              <a:rPr lang="en-US" i="1" dirty="0"/>
              <a:t>t-</a:t>
            </a:r>
            <a:r>
              <a:rPr lang="en-US" dirty="0"/>
              <a:t>tests that control alpha inflation)</a:t>
            </a:r>
            <a:endParaRPr lang="en-US" altLang="en-US" dirty="0"/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4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4526</TotalTime>
  <Words>823</Words>
  <Application>Microsoft Office PowerPoint</Application>
  <PresentationFormat>On-screen Show (4:3)</PresentationFormat>
  <Paragraphs>197</Paragraphs>
  <Slides>21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Helvetica</vt:lpstr>
      <vt:lpstr>Lucida Grande</vt:lpstr>
      <vt:lpstr>Wingdings</vt:lpstr>
      <vt:lpstr>Office Theme</vt:lpstr>
      <vt:lpstr>ANOVA Introduction</vt:lpstr>
      <vt:lpstr>Regression vs. ANOVA</vt:lpstr>
      <vt:lpstr>Regression vs. ANOVA</vt:lpstr>
      <vt:lpstr>Regression vs. ANOVA</vt:lpstr>
      <vt:lpstr>Regression vs. ANOVA</vt:lpstr>
      <vt:lpstr>Regression vs. ANOVA</vt:lpstr>
      <vt:lpstr>ANOVA F-Tests</vt:lpstr>
      <vt:lpstr>ANOVA</vt:lpstr>
      <vt:lpstr>One-Way ANOVA</vt:lpstr>
      <vt:lpstr>F-Distribution </vt:lpstr>
      <vt:lpstr>One-Way ANOVA</vt:lpstr>
      <vt:lpstr>ANOVA Assumptions</vt:lpstr>
      <vt:lpstr>ANOVA F-Tests</vt:lpstr>
      <vt:lpstr>Two-Way ANOVA</vt:lpstr>
      <vt:lpstr>Two-Way ANOVA</vt:lpstr>
      <vt:lpstr>ANOVA F-Tests</vt:lpstr>
      <vt:lpstr>PowerPoint Presentation</vt:lpstr>
      <vt:lpstr>RM ANOVA Assumptions</vt:lpstr>
      <vt:lpstr>PowerPoint Presentation</vt:lpstr>
      <vt:lpstr>ANOVA F-Tests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206</cp:revision>
  <cp:lastPrinted>2020-01-29T21:04:14Z</cp:lastPrinted>
  <dcterms:created xsi:type="dcterms:W3CDTF">2014-04-02T23:00:51Z</dcterms:created>
  <dcterms:modified xsi:type="dcterms:W3CDTF">2023-01-18T16:24:54Z</dcterms:modified>
</cp:coreProperties>
</file>